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301" r:id="rId2"/>
    <p:sldId id="290" r:id="rId3"/>
    <p:sldId id="274" r:id="rId4"/>
    <p:sldId id="291" r:id="rId5"/>
    <p:sldId id="292" r:id="rId6"/>
    <p:sldId id="300" r:id="rId7"/>
    <p:sldId id="293" r:id="rId8"/>
    <p:sldId id="294" r:id="rId9"/>
    <p:sldId id="295" r:id="rId10"/>
    <p:sldId id="296" r:id="rId11"/>
    <p:sldId id="298" r:id="rId12"/>
    <p:sldId id="299" r:id="rId13"/>
    <p:sldId id="302" r:id="rId14"/>
    <p:sldId id="306" r:id="rId15"/>
    <p:sldId id="305" r:id="rId16"/>
    <p:sldId id="307" r:id="rId17"/>
    <p:sldId id="311" r:id="rId18"/>
    <p:sldId id="312" r:id="rId19"/>
    <p:sldId id="288" r:id="rId20"/>
    <p:sldId id="313" r:id="rId21"/>
  </p:sldIdLst>
  <p:sldSz cx="9464675"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3" autoAdjust="0"/>
    <p:restoredTop sz="94660"/>
  </p:normalViewPr>
  <p:slideViewPr>
    <p:cSldViewPr snapToGrid="0">
      <p:cViewPr>
        <p:scale>
          <a:sx n="140" d="100"/>
          <a:sy n="140" d="100"/>
        </p:scale>
        <p:origin x="-588" y="474"/>
      </p:cViewPr>
      <p:guideLst>
        <p:guide orient="horz" pos="2160"/>
        <p:guide pos="2981"/>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09851" y="1122363"/>
            <a:ext cx="8044974"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83085" y="3602038"/>
            <a:ext cx="7098506"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70A03652-EF1D-446B-A0D6-D63ACD570B02}" type="datetimeFigureOut">
              <a:rPr lang="en-US" smtClean="0"/>
              <a:t>4/8/2015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101E77-F833-4692-82CE-3CCDE2EE45DD}" type="slidenum">
              <a:rPr lang="en-US" smtClean="0"/>
              <a:t>‹#›</a:t>
            </a:fld>
            <a:endParaRPr lang="en-US"/>
          </a:p>
        </p:txBody>
      </p:sp>
    </p:spTree>
    <p:extLst>
      <p:ext uri="{BB962C8B-B14F-4D97-AF65-F5344CB8AC3E}">
        <p14:creationId xmlns:p14="http://schemas.microsoft.com/office/powerpoint/2010/main" val="24409152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0A03652-EF1D-446B-A0D6-D63ACD570B02}" type="datetimeFigureOut">
              <a:rPr lang="en-US" smtClean="0"/>
              <a:t>4/8/2015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101E77-F833-4692-82CE-3CCDE2EE45DD}" type="slidenum">
              <a:rPr lang="en-US" smtClean="0"/>
              <a:t>‹#›</a:t>
            </a:fld>
            <a:endParaRPr lang="en-US"/>
          </a:p>
        </p:txBody>
      </p:sp>
    </p:spTree>
    <p:extLst>
      <p:ext uri="{BB962C8B-B14F-4D97-AF65-F5344CB8AC3E}">
        <p14:creationId xmlns:p14="http://schemas.microsoft.com/office/powerpoint/2010/main" val="38103753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73158" y="365125"/>
            <a:ext cx="2040821"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50697" y="365125"/>
            <a:ext cx="6004153"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0A03652-EF1D-446B-A0D6-D63ACD570B02}" type="datetimeFigureOut">
              <a:rPr lang="en-US" smtClean="0"/>
              <a:t>4/8/2015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101E77-F833-4692-82CE-3CCDE2EE45DD}" type="slidenum">
              <a:rPr lang="en-US" smtClean="0"/>
              <a:t>‹#›</a:t>
            </a:fld>
            <a:endParaRPr lang="en-US"/>
          </a:p>
        </p:txBody>
      </p:sp>
    </p:spTree>
    <p:extLst>
      <p:ext uri="{BB962C8B-B14F-4D97-AF65-F5344CB8AC3E}">
        <p14:creationId xmlns:p14="http://schemas.microsoft.com/office/powerpoint/2010/main" val="20867225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0A03652-EF1D-446B-A0D6-D63ACD570B02}" type="datetimeFigureOut">
              <a:rPr lang="en-US" smtClean="0"/>
              <a:t>4/8/2015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101E77-F833-4692-82CE-3CCDE2EE45DD}" type="slidenum">
              <a:rPr lang="en-US" smtClean="0"/>
              <a:t>‹#›</a:t>
            </a:fld>
            <a:endParaRPr lang="en-US"/>
          </a:p>
        </p:txBody>
      </p:sp>
    </p:spTree>
    <p:extLst>
      <p:ext uri="{BB962C8B-B14F-4D97-AF65-F5344CB8AC3E}">
        <p14:creationId xmlns:p14="http://schemas.microsoft.com/office/powerpoint/2010/main" val="24522242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45767" y="1709740"/>
            <a:ext cx="8163282"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45767" y="4589465"/>
            <a:ext cx="8163282"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0A03652-EF1D-446B-A0D6-D63ACD570B02}" type="datetimeFigureOut">
              <a:rPr lang="en-US" smtClean="0"/>
              <a:t>4/8/2015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101E77-F833-4692-82CE-3CCDE2EE45DD}" type="slidenum">
              <a:rPr lang="en-US" smtClean="0"/>
              <a:t>‹#›</a:t>
            </a:fld>
            <a:endParaRPr lang="en-US"/>
          </a:p>
        </p:txBody>
      </p:sp>
    </p:spTree>
    <p:extLst>
      <p:ext uri="{BB962C8B-B14F-4D97-AF65-F5344CB8AC3E}">
        <p14:creationId xmlns:p14="http://schemas.microsoft.com/office/powerpoint/2010/main" val="2370827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50696" y="1825625"/>
            <a:ext cx="4022487"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791492" y="1825625"/>
            <a:ext cx="4022487"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70A03652-EF1D-446B-A0D6-D63ACD570B02}" type="datetimeFigureOut">
              <a:rPr lang="en-US" smtClean="0"/>
              <a:t>4/8/2015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101E77-F833-4692-82CE-3CCDE2EE45DD}" type="slidenum">
              <a:rPr lang="en-US" smtClean="0"/>
              <a:t>‹#›</a:t>
            </a:fld>
            <a:endParaRPr lang="en-US"/>
          </a:p>
        </p:txBody>
      </p:sp>
    </p:spTree>
    <p:extLst>
      <p:ext uri="{BB962C8B-B14F-4D97-AF65-F5344CB8AC3E}">
        <p14:creationId xmlns:p14="http://schemas.microsoft.com/office/powerpoint/2010/main" val="21796708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1929" y="365127"/>
            <a:ext cx="8163282"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51930" y="1681163"/>
            <a:ext cx="400400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1930" y="2505075"/>
            <a:ext cx="400400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91492" y="1681163"/>
            <a:ext cx="402372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91492" y="2505075"/>
            <a:ext cx="402372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70A03652-EF1D-446B-A0D6-D63ACD570B02}" type="datetimeFigureOut">
              <a:rPr lang="en-US" smtClean="0"/>
              <a:t>4/8/2015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E101E77-F833-4692-82CE-3CCDE2EE45DD}" type="slidenum">
              <a:rPr lang="en-US" smtClean="0"/>
              <a:t>‹#›</a:t>
            </a:fld>
            <a:endParaRPr lang="en-US"/>
          </a:p>
        </p:txBody>
      </p:sp>
    </p:spTree>
    <p:extLst>
      <p:ext uri="{BB962C8B-B14F-4D97-AF65-F5344CB8AC3E}">
        <p14:creationId xmlns:p14="http://schemas.microsoft.com/office/powerpoint/2010/main" val="27808740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70A03652-EF1D-446B-A0D6-D63ACD570B02}" type="datetimeFigureOut">
              <a:rPr lang="en-US" smtClean="0"/>
              <a:t>4/8/2015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E101E77-F833-4692-82CE-3CCDE2EE45DD}" type="slidenum">
              <a:rPr lang="en-US" smtClean="0"/>
              <a:t>‹#›</a:t>
            </a:fld>
            <a:endParaRPr lang="en-US"/>
          </a:p>
        </p:txBody>
      </p:sp>
    </p:spTree>
    <p:extLst>
      <p:ext uri="{BB962C8B-B14F-4D97-AF65-F5344CB8AC3E}">
        <p14:creationId xmlns:p14="http://schemas.microsoft.com/office/powerpoint/2010/main" val="41586647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0A03652-EF1D-446B-A0D6-D63ACD570B02}" type="datetimeFigureOut">
              <a:rPr lang="en-US" smtClean="0"/>
              <a:t>4/8/2015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E101E77-F833-4692-82CE-3CCDE2EE45DD}" type="slidenum">
              <a:rPr lang="en-US" smtClean="0"/>
              <a:t>‹#›</a:t>
            </a:fld>
            <a:endParaRPr lang="en-US"/>
          </a:p>
        </p:txBody>
      </p:sp>
    </p:spTree>
    <p:extLst>
      <p:ext uri="{BB962C8B-B14F-4D97-AF65-F5344CB8AC3E}">
        <p14:creationId xmlns:p14="http://schemas.microsoft.com/office/powerpoint/2010/main" val="19768824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1929" y="457200"/>
            <a:ext cx="3052604"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4023720" y="987427"/>
            <a:ext cx="4791492"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51929" y="2057400"/>
            <a:ext cx="3052604"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0A03652-EF1D-446B-A0D6-D63ACD570B02}" type="datetimeFigureOut">
              <a:rPr lang="en-US" smtClean="0"/>
              <a:t>4/8/2015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101E77-F833-4692-82CE-3CCDE2EE45DD}" type="slidenum">
              <a:rPr lang="en-US" smtClean="0"/>
              <a:t>‹#›</a:t>
            </a:fld>
            <a:endParaRPr lang="en-US"/>
          </a:p>
        </p:txBody>
      </p:sp>
    </p:spTree>
    <p:extLst>
      <p:ext uri="{BB962C8B-B14F-4D97-AF65-F5344CB8AC3E}">
        <p14:creationId xmlns:p14="http://schemas.microsoft.com/office/powerpoint/2010/main" val="41147358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1929" y="457200"/>
            <a:ext cx="3052604"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4023720" y="987427"/>
            <a:ext cx="4791492"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51929" y="2057400"/>
            <a:ext cx="3052604"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0A03652-EF1D-446B-A0D6-D63ACD570B02}" type="datetimeFigureOut">
              <a:rPr lang="en-US" smtClean="0"/>
              <a:t>4/8/2015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101E77-F833-4692-82CE-3CCDE2EE45DD}" type="slidenum">
              <a:rPr lang="en-US" smtClean="0"/>
              <a:t>‹#›</a:t>
            </a:fld>
            <a:endParaRPr lang="en-US"/>
          </a:p>
        </p:txBody>
      </p:sp>
    </p:spTree>
    <p:extLst>
      <p:ext uri="{BB962C8B-B14F-4D97-AF65-F5344CB8AC3E}">
        <p14:creationId xmlns:p14="http://schemas.microsoft.com/office/powerpoint/2010/main" val="25641254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0697" y="365127"/>
            <a:ext cx="8163282"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50697" y="1825625"/>
            <a:ext cx="8163282"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50696" y="6356352"/>
            <a:ext cx="2129552"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A03652-EF1D-446B-A0D6-D63ACD570B02}" type="datetimeFigureOut">
              <a:rPr lang="en-US" smtClean="0"/>
              <a:t>4/8/2015</a:t>
            </a:fld>
            <a:endParaRPr lang="en-US"/>
          </a:p>
        </p:txBody>
      </p:sp>
      <p:sp>
        <p:nvSpPr>
          <p:cNvPr id="5" name="Footer Placeholder 4"/>
          <p:cNvSpPr>
            <a:spLocks noGrp="1"/>
          </p:cNvSpPr>
          <p:nvPr>
            <p:ph type="ftr" sz="quarter" idx="3"/>
          </p:nvPr>
        </p:nvSpPr>
        <p:spPr>
          <a:xfrm>
            <a:off x="3135174" y="6356352"/>
            <a:ext cx="3194328"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684427" y="6356352"/>
            <a:ext cx="2129552"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101E77-F833-4692-82CE-3CCDE2EE45DD}" type="slidenum">
              <a:rPr lang="en-US" smtClean="0"/>
              <a:t>‹#›</a:t>
            </a:fld>
            <a:endParaRPr lang="en-US"/>
          </a:p>
        </p:txBody>
      </p:sp>
    </p:spTree>
    <p:extLst>
      <p:ext uri="{BB962C8B-B14F-4D97-AF65-F5344CB8AC3E}">
        <p14:creationId xmlns:p14="http://schemas.microsoft.com/office/powerpoint/2010/main" val="107169493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0.tif"/><Relationship Id="rId2" Type="http://schemas.openxmlformats.org/officeDocument/2006/relationships/image" Target="../media/image19.tif"/><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09599"/>
            <a:ext cx="9464674" cy="6309782"/>
          </a:xfrm>
          <a:prstGeom prst="rect">
            <a:avLst/>
          </a:prstGeom>
        </p:spPr>
      </p:pic>
      <p:sp>
        <p:nvSpPr>
          <p:cNvPr id="4" name="Rectangle 3"/>
          <p:cNvSpPr/>
          <p:nvPr/>
        </p:nvSpPr>
        <p:spPr>
          <a:xfrm>
            <a:off x="0" y="5700183"/>
            <a:ext cx="9464675" cy="1200329"/>
          </a:xfrm>
          <a:prstGeom prst="rect">
            <a:avLst/>
          </a:prstGeom>
        </p:spPr>
        <p:txBody>
          <a:bodyPr wrap="square">
            <a:spAutoFit/>
          </a:bodyPr>
          <a:lstStyle/>
          <a:p>
            <a:pPr algn="just"/>
            <a:r>
              <a:rPr lang="en-US" b="1" i="1" dirty="0">
                <a:solidFill>
                  <a:schemeClr val="bg1"/>
                </a:solidFill>
                <a:latin typeface="Browallia New" panose="020B0604020202020204" pitchFamily="34" charset="-34"/>
                <a:cs typeface="Browallia New" panose="020B0604020202020204" pitchFamily="34" charset="-34"/>
              </a:rPr>
              <a:t>Every month, USAID–funded Counter Trafficking In Persons CTIP program’s partner Cambodian Center for the Protection of Children’s Rights (CCPCR) </a:t>
            </a:r>
            <a:r>
              <a:rPr lang="en-US" b="1" i="1" dirty="0" smtClean="0">
                <a:solidFill>
                  <a:schemeClr val="bg1"/>
                </a:solidFill>
                <a:latin typeface="Browallia New" panose="020B0604020202020204" pitchFamily="34" charset="-34"/>
                <a:cs typeface="Browallia New" panose="020B0604020202020204" pitchFamily="34" charset="-34"/>
              </a:rPr>
              <a:t>cooperates </a:t>
            </a:r>
            <a:r>
              <a:rPr lang="en-US" b="1" i="1" dirty="0">
                <a:solidFill>
                  <a:schemeClr val="bg1"/>
                </a:solidFill>
                <a:latin typeface="Browallia New" panose="020B0604020202020204" pitchFamily="34" charset="-34"/>
                <a:cs typeface="Browallia New" panose="020B0604020202020204" pitchFamily="34" charset="-34"/>
              </a:rPr>
              <a:t>with the Vietnamese immigration police and shelter to rescue and repatriate Cambodians caught begging in Vietnam. The majority </a:t>
            </a:r>
            <a:r>
              <a:rPr lang="en-US" b="1" i="1" dirty="0" smtClean="0">
                <a:solidFill>
                  <a:schemeClr val="bg1"/>
                </a:solidFill>
                <a:latin typeface="Browallia New" panose="020B0604020202020204" pitchFamily="34" charset="-34"/>
                <a:cs typeface="Browallia New" panose="020B0604020202020204" pitchFamily="34" charset="-34"/>
              </a:rPr>
              <a:t>of them are children who come </a:t>
            </a:r>
            <a:r>
              <a:rPr lang="en-US" b="1" i="1" dirty="0">
                <a:solidFill>
                  <a:schemeClr val="bg1"/>
                </a:solidFill>
                <a:latin typeface="Browallia New" panose="020B0604020202020204" pitchFamily="34" charset="-34"/>
                <a:cs typeface="Browallia New" panose="020B0604020202020204" pitchFamily="34" charset="-34"/>
              </a:rPr>
              <a:t>from the bordering province of </a:t>
            </a:r>
            <a:r>
              <a:rPr lang="en-US" b="1" i="1" dirty="0" err="1">
                <a:solidFill>
                  <a:schemeClr val="bg1"/>
                </a:solidFill>
                <a:latin typeface="Browallia New" panose="020B0604020202020204" pitchFamily="34" charset="-34"/>
                <a:cs typeface="Browallia New" panose="020B0604020202020204" pitchFamily="34" charset="-34"/>
              </a:rPr>
              <a:t>Svay</a:t>
            </a:r>
            <a:r>
              <a:rPr lang="en-US" b="1" i="1" dirty="0">
                <a:solidFill>
                  <a:schemeClr val="bg1"/>
                </a:solidFill>
                <a:latin typeface="Browallia New" panose="020B0604020202020204" pitchFamily="34" charset="-34"/>
                <a:cs typeface="Browallia New" panose="020B0604020202020204" pitchFamily="34" charset="-34"/>
              </a:rPr>
              <a:t> </a:t>
            </a:r>
            <a:r>
              <a:rPr lang="en-US" b="1" i="1" dirty="0" err="1">
                <a:solidFill>
                  <a:schemeClr val="bg1"/>
                </a:solidFill>
                <a:latin typeface="Browallia New" panose="020B0604020202020204" pitchFamily="34" charset="-34"/>
                <a:cs typeface="Browallia New" panose="020B0604020202020204" pitchFamily="34" charset="-34"/>
              </a:rPr>
              <a:t>Rieng</a:t>
            </a:r>
            <a:r>
              <a:rPr lang="en-US" b="1" i="1" dirty="0">
                <a:solidFill>
                  <a:schemeClr val="bg1"/>
                </a:solidFill>
                <a:latin typeface="Browallia New" panose="020B0604020202020204" pitchFamily="34" charset="-34"/>
                <a:cs typeface="Browallia New" panose="020B0604020202020204" pitchFamily="34" charset="-34"/>
              </a:rPr>
              <a:t>, </a:t>
            </a:r>
            <a:r>
              <a:rPr lang="en-US" b="1" i="1" dirty="0" smtClean="0">
                <a:solidFill>
                  <a:schemeClr val="bg1"/>
                </a:solidFill>
                <a:latin typeface="Browallia New" panose="020B0604020202020204" pitchFamily="34" charset="-34"/>
                <a:cs typeface="Browallia New" panose="020B0604020202020204" pitchFamily="34" charset="-34"/>
              </a:rPr>
              <a:t>where numerous desperate </a:t>
            </a:r>
            <a:r>
              <a:rPr lang="en-US" b="1" i="1" dirty="0">
                <a:solidFill>
                  <a:schemeClr val="bg1"/>
                </a:solidFill>
                <a:latin typeface="Browallia New" panose="020B0604020202020204" pitchFamily="34" charset="-34"/>
                <a:cs typeface="Browallia New" panose="020B0604020202020204" pitchFamily="34" charset="-34"/>
              </a:rPr>
              <a:t>families </a:t>
            </a:r>
            <a:r>
              <a:rPr lang="en-US" b="1" i="1" dirty="0" smtClean="0">
                <a:solidFill>
                  <a:schemeClr val="bg1"/>
                </a:solidFill>
                <a:latin typeface="Browallia New" panose="020B0604020202020204" pitchFamily="34" charset="-34"/>
                <a:cs typeface="Browallia New" panose="020B0604020202020204" pitchFamily="34" charset="-34"/>
              </a:rPr>
              <a:t>regularly bring their children to beg in Vietnam.</a:t>
            </a:r>
            <a:endParaRPr lang="en-US" b="1" i="1" dirty="0">
              <a:solidFill>
                <a:schemeClr val="bg1"/>
              </a:solidFill>
              <a:latin typeface="Browallia New" panose="020B0604020202020204" pitchFamily="34" charset="-34"/>
              <a:cs typeface="Browallia New" panose="020B0604020202020204" pitchFamily="34" charset="-34"/>
            </a:endParaRPr>
          </a:p>
        </p:txBody>
      </p:sp>
    </p:spTree>
    <p:extLst>
      <p:ext uri="{BB962C8B-B14F-4D97-AF65-F5344CB8AC3E}">
        <p14:creationId xmlns:p14="http://schemas.microsoft.com/office/powerpoint/2010/main" val="24132833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1564"/>
            <a:ext cx="9462654" cy="6308436"/>
          </a:xfrm>
          <a:prstGeom prst="rect">
            <a:avLst/>
          </a:prstGeom>
        </p:spPr>
      </p:pic>
      <p:sp>
        <p:nvSpPr>
          <p:cNvPr id="3" name="Rectangle 2"/>
          <p:cNvSpPr/>
          <p:nvPr/>
        </p:nvSpPr>
        <p:spPr>
          <a:xfrm>
            <a:off x="0" y="6273225"/>
            <a:ext cx="9462655" cy="369332"/>
          </a:xfrm>
          <a:prstGeom prst="rect">
            <a:avLst/>
          </a:prstGeom>
        </p:spPr>
        <p:txBody>
          <a:bodyPr wrap="square">
            <a:spAutoFit/>
          </a:bodyPr>
          <a:lstStyle/>
          <a:p>
            <a:pPr algn="just"/>
            <a:r>
              <a:rPr lang="en-US" b="1" i="1" dirty="0" smtClean="0">
                <a:solidFill>
                  <a:schemeClr val="bg1"/>
                </a:solidFill>
                <a:latin typeface="Browallia New" panose="020B0604020202020204" pitchFamily="34" charset="-34"/>
                <a:cs typeface="Browallia New" panose="020B0604020202020204" pitchFamily="34" charset="-34"/>
              </a:rPr>
              <a:t>“</a:t>
            </a:r>
            <a:r>
              <a:rPr lang="en-US" b="1" i="1" dirty="0">
                <a:solidFill>
                  <a:schemeClr val="bg1"/>
                </a:solidFill>
                <a:latin typeface="Browallia New" panose="020B0604020202020204" pitchFamily="34" charset="-34"/>
                <a:cs typeface="Browallia New" panose="020B0604020202020204" pitchFamily="34" charset="-34"/>
              </a:rPr>
              <a:t>My parents and me went to Vietnam because we didn’t have enough food to eat here</a:t>
            </a:r>
            <a:r>
              <a:rPr lang="en-US" b="1" i="1" dirty="0" smtClean="0">
                <a:solidFill>
                  <a:schemeClr val="bg1"/>
                </a:solidFill>
                <a:latin typeface="Browallia New" panose="020B0604020202020204" pitchFamily="34" charset="-34"/>
                <a:cs typeface="Browallia New" panose="020B0604020202020204" pitchFamily="34" charset="-34"/>
              </a:rPr>
              <a:t>”, usually explain children.</a:t>
            </a:r>
            <a:endParaRPr lang="en-US" b="1" i="1" dirty="0">
              <a:solidFill>
                <a:schemeClr val="bg1"/>
              </a:solidFill>
              <a:latin typeface="Browallia New" panose="020B0604020202020204" pitchFamily="34" charset="-34"/>
              <a:cs typeface="Browallia New" panose="020B0604020202020204" pitchFamily="34" charset="-34"/>
            </a:endParaRPr>
          </a:p>
        </p:txBody>
      </p:sp>
    </p:spTree>
    <p:extLst>
      <p:ext uri="{BB962C8B-B14F-4D97-AF65-F5344CB8AC3E}">
        <p14:creationId xmlns:p14="http://schemas.microsoft.com/office/powerpoint/2010/main" val="406564934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51164"/>
            <a:ext cx="9462654" cy="6308436"/>
          </a:xfrm>
          <a:prstGeom prst="rect">
            <a:avLst/>
          </a:prstGeom>
        </p:spPr>
      </p:pic>
      <p:sp>
        <p:nvSpPr>
          <p:cNvPr id="3" name="Rectangle 2"/>
          <p:cNvSpPr/>
          <p:nvPr/>
        </p:nvSpPr>
        <p:spPr>
          <a:xfrm>
            <a:off x="0" y="5657272"/>
            <a:ext cx="9462655" cy="1200329"/>
          </a:xfrm>
          <a:prstGeom prst="rect">
            <a:avLst/>
          </a:prstGeom>
        </p:spPr>
        <p:txBody>
          <a:bodyPr wrap="square">
            <a:spAutoFit/>
          </a:bodyPr>
          <a:lstStyle/>
          <a:p>
            <a:pPr algn="just"/>
            <a:r>
              <a:rPr lang="en-US" b="1" i="1" dirty="0" smtClean="0">
                <a:solidFill>
                  <a:schemeClr val="bg1"/>
                </a:solidFill>
                <a:latin typeface="Browallia New" panose="020B0604020202020204" pitchFamily="34" charset="-34"/>
                <a:cs typeface="Browallia New" panose="020B0604020202020204" pitchFamily="34" charset="-34"/>
              </a:rPr>
              <a:t>“Most of them are not mad with their parents even if they didn’t want to accompany them. They are just happy to be back and meet their friends, family and community again. Depending on their age, they don’t understand what happened or feel that they had no choice but to follow their parents. Some families even beat or do not feed their children if they come home empty-handed”, </a:t>
            </a:r>
            <a:r>
              <a:rPr lang="en-US" b="1" i="1" dirty="0">
                <a:solidFill>
                  <a:schemeClr val="bg1"/>
                </a:solidFill>
                <a:latin typeface="Browallia New" panose="020B0604020202020204" pitchFamily="34" charset="-34"/>
                <a:cs typeface="Browallia New" panose="020B0604020202020204" pitchFamily="34" charset="-34"/>
              </a:rPr>
              <a:t>says Somnang, social worker of CTIP’s partner CCPCR.</a:t>
            </a:r>
          </a:p>
        </p:txBody>
      </p:sp>
    </p:spTree>
    <p:extLst>
      <p:ext uri="{BB962C8B-B14F-4D97-AF65-F5344CB8AC3E}">
        <p14:creationId xmlns:p14="http://schemas.microsoft.com/office/powerpoint/2010/main" val="78645318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1564"/>
            <a:ext cx="9462654" cy="6308436"/>
          </a:xfrm>
          <a:prstGeom prst="rect">
            <a:avLst/>
          </a:prstGeom>
        </p:spPr>
      </p:pic>
      <p:sp>
        <p:nvSpPr>
          <p:cNvPr id="3" name="Rectangle 2"/>
          <p:cNvSpPr/>
          <p:nvPr/>
        </p:nvSpPr>
        <p:spPr>
          <a:xfrm>
            <a:off x="0" y="6273225"/>
            <a:ext cx="9462655" cy="369332"/>
          </a:xfrm>
          <a:prstGeom prst="rect">
            <a:avLst/>
          </a:prstGeom>
        </p:spPr>
        <p:txBody>
          <a:bodyPr wrap="square">
            <a:spAutoFit/>
          </a:bodyPr>
          <a:lstStyle/>
          <a:p>
            <a:pPr algn="just"/>
            <a:r>
              <a:rPr lang="en-US" b="1" i="1" dirty="0" smtClean="0">
                <a:solidFill>
                  <a:schemeClr val="bg1"/>
                </a:solidFill>
                <a:latin typeface="Browallia New" panose="020B0604020202020204" pitchFamily="34" charset="-34"/>
                <a:cs typeface="Browallia New" panose="020B0604020202020204" pitchFamily="34" charset="-34"/>
              </a:rPr>
              <a:t>Everywhere in the transit center can be seen bits of the returnees’ lives.</a:t>
            </a:r>
            <a:endParaRPr lang="en-US" b="1" i="1" dirty="0">
              <a:solidFill>
                <a:schemeClr val="bg1"/>
              </a:solidFill>
              <a:latin typeface="Browallia New" panose="020B0604020202020204" pitchFamily="34" charset="-34"/>
              <a:cs typeface="Browallia New" panose="020B0604020202020204" pitchFamily="34" charset="-34"/>
            </a:endParaRPr>
          </a:p>
        </p:txBody>
      </p:sp>
    </p:spTree>
    <p:extLst>
      <p:ext uri="{BB962C8B-B14F-4D97-AF65-F5344CB8AC3E}">
        <p14:creationId xmlns:p14="http://schemas.microsoft.com/office/powerpoint/2010/main" val="330246392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1564"/>
            <a:ext cx="9462654" cy="6308436"/>
          </a:xfrm>
          <a:prstGeom prst="rect">
            <a:avLst/>
          </a:prstGeom>
        </p:spPr>
      </p:pic>
      <p:sp>
        <p:nvSpPr>
          <p:cNvPr id="3" name="Rectangle 2"/>
          <p:cNvSpPr/>
          <p:nvPr/>
        </p:nvSpPr>
        <p:spPr>
          <a:xfrm>
            <a:off x="0" y="6273225"/>
            <a:ext cx="9462655" cy="646331"/>
          </a:xfrm>
          <a:prstGeom prst="rect">
            <a:avLst/>
          </a:prstGeom>
        </p:spPr>
        <p:txBody>
          <a:bodyPr wrap="square">
            <a:spAutoFit/>
          </a:bodyPr>
          <a:lstStyle/>
          <a:p>
            <a:pPr algn="just"/>
            <a:r>
              <a:rPr lang="en-US" b="1" i="1" dirty="0" smtClean="0">
                <a:solidFill>
                  <a:schemeClr val="bg1"/>
                </a:solidFill>
                <a:latin typeface="Browallia New" panose="020B0604020202020204" pitchFamily="34" charset="-34"/>
                <a:cs typeface="Browallia New" panose="020B0604020202020204" pitchFamily="34" charset="-34"/>
              </a:rPr>
              <a:t>The local Cambodian police ask parents to sign and commit not to bring their children along with them to beg in Vietnam. For some parents and children, it is not the first repatriation.</a:t>
            </a:r>
            <a:endParaRPr lang="en-US" b="1" i="1" dirty="0">
              <a:solidFill>
                <a:schemeClr val="bg1"/>
              </a:solidFill>
              <a:latin typeface="Browallia New" panose="020B0604020202020204" pitchFamily="34" charset="-34"/>
              <a:cs typeface="Browallia New" panose="020B0604020202020204" pitchFamily="34" charset="-34"/>
            </a:endParaRPr>
          </a:p>
        </p:txBody>
      </p:sp>
    </p:spTree>
    <p:extLst>
      <p:ext uri="{BB962C8B-B14F-4D97-AF65-F5344CB8AC3E}">
        <p14:creationId xmlns:p14="http://schemas.microsoft.com/office/powerpoint/2010/main" val="129638757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1564"/>
            <a:ext cx="9462654" cy="6308436"/>
          </a:xfrm>
          <a:prstGeom prst="rect">
            <a:avLst/>
          </a:prstGeom>
        </p:spPr>
      </p:pic>
      <p:sp>
        <p:nvSpPr>
          <p:cNvPr id="3" name="Rectangle 2"/>
          <p:cNvSpPr/>
          <p:nvPr/>
        </p:nvSpPr>
        <p:spPr>
          <a:xfrm>
            <a:off x="0" y="6273225"/>
            <a:ext cx="9462655" cy="369332"/>
          </a:xfrm>
          <a:prstGeom prst="rect">
            <a:avLst/>
          </a:prstGeom>
        </p:spPr>
        <p:txBody>
          <a:bodyPr wrap="square">
            <a:spAutoFit/>
          </a:bodyPr>
          <a:lstStyle/>
          <a:p>
            <a:pPr algn="just"/>
            <a:r>
              <a:rPr lang="en-US" b="1" i="1" dirty="0">
                <a:solidFill>
                  <a:schemeClr val="bg1"/>
                </a:solidFill>
                <a:latin typeface="Browallia New" panose="020B0604020202020204" pitchFamily="34" charset="-34"/>
                <a:cs typeface="Browallia New" panose="020B0604020202020204" pitchFamily="34" charset="-34"/>
              </a:rPr>
              <a:t>CTIP‘s partner CCPCR’s social </a:t>
            </a:r>
            <a:r>
              <a:rPr lang="en-US" b="1" i="1" dirty="0" smtClean="0">
                <a:solidFill>
                  <a:schemeClr val="bg1"/>
                </a:solidFill>
                <a:latin typeface="Browallia New" panose="020B0604020202020204" pitchFamily="34" charset="-34"/>
                <a:cs typeface="Browallia New" panose="020B0604020202020204" pitchFamily="34" charset="-34"/>
              </a:rPr>
              <a:t>workers provide medical support to returnees when needed.</a:t>
            </a:r>
            <a:endParaRPr lang="en-US" b="1" i="1" dirty="0">
              <a:solidFill>
                <a:schemeClr val="bg1"/>
              </a:solidFill>
              <a:latin typeface="Browallia New" panose="020B0604020202020204" pitchFamily="34" charset="-34"/>
              <a:cs typeface="Browallia New" panose="020B0604020202020204" pitchFamily="34" charset="-34"/>
            </a:endParaRPr>
          </a:p>
        </p:txBody>
      </p:sp>
    </p:spTree>
    <p:extLst>
      <p:ext uri="{BB962C8B-B14F-4D97-AF65-F5344CB8AC3E}">
        <p14:creationId xmlns:p14="http://schemas.microsoft.com/office/powerpoint/2010/main" val="11451545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1564"/>
            <a:ext cx="9462654" cy="6308436"/>
          </a:xfrm>
          <a:prstGeom prst="rect">
            <a:avLst/>
          </a:prstGeom>
        </p:spPr>
      </p:pic>
      <p:sp>
        <p:nvSpPr>
          <p:cNvPr id="3" name="Rectangle 2"/>
          <p:cNvSpPr/>
          <p:nvPr/>
        </p:nvSpPr>
        <p:spPr>
          <a:xfrm>
            <a:off x="0" y="6273225"/>
            <a:ext cx="9462655" cy="369332"/>
          </a:xfrm>
          <a:prstGeom prst="rect">
            <a:avLst/>
          </a:prstGeom>
        </p:spPr>
        <p:txBody>
          <a:bodyPr wrap="square">
            <a:spAutoFit/>
          </a:bodyPr>
          <a:lstStyle/>
          <a:p>
            <a:pPr algn="just"/>
            <a:r>
              <a:rPr lang="en-US" b="1" i="1" dirty="0" smtClean="0">
                <a:solidFill>
                  <a:schemeClr val="bg1"/>
                </a:solidFill>
                <a:latin typeface="Browallia New" panose="020B0604020202020204" pitchFamily="34" charset="-34"/>
                <a:cs typeface="Browallia New" panose="020B0604020202020204" pitchFamily="34" charset="-34"/>
              </a:rPr>
              <a:t>After a certain moment, children spontaneously start playing at the center. </a:t>
            </a:r>
            <a:endParaRPr lang="en-US" b="1" i="1" dirty="0">
              <a:solidFill>
                <a:schemeClr val="bg1"/>
              </a:solidFill>
              <a:latin typeface="Browallia New" panose="020B0604020202020204" pitchFamily="34" charset="-34"/>
              <a:cs typeface="Browallia New" panose="020B0604020202020204" pitchFamily="34" charset="-34"/>
            </a:endParaRPr>
          </a:p>
        </p:txBody>
      </p:sp>
    </p:spTree>
    <p:extLst>
      <p:ext uri="{BB962C8B-B14F-4D97-AF65-F5344CB8AC3E}">
        <p14:creationId xmlns:p14="http://schemas.microsoft.com/office/powerpoint/2010/main" val="289577998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1564"/>
            <a:ext cx="9462654" cy="6308436"/>
          </a:xfrm>
          <a:prstGeom prst="rect">
            <a:avLst/>
          </a:prstGeom>
        </p:spPr>
      </p:pic>
      <p:sp>
        <p:nvSpPr>
          <p:cNvPr id="3" name="Rectangle 2"/>
          <p:cNvSpPr/>
          <p:nvPr/>
        </p:nvSpPr>
        <p:spPr>
          <a:xfrm>
            <a:off x="0" y="6273225"/>
            <a:ext cx="9462655" cy="646331"/>
          </a:xfrm>
          <a:prstGeom prst="rect">
            <a:avLst/>
          </a:prstGeom>
        </p:spPr>
        <p:txBody>
          <a:bodyPr wrap="square">
            <a:spAutoFit/>
          </a:bodyPr>
          <a:lstStyle/>
          <a:p>
            <a:pPr algn="just"/>
            <a:r>
              <a:rPr lang="en-US" b="1" i="1" dirty="0" smtClean="0">
                <a:solidFill>
                  <a:schemeClr val="bg1"/>
                </a:solidFill>
                <a:latin typeface="Browallia New" panose="020B0604020202020204" pitchFamily="34" charset="-34"/>
                <a:cs typeface="Browallia New" panose="020B0604020202020204" pitchFamily="34" charset="-34"/>
              </a:rPr>
              <a:t>Now it is time to cool down from the excitement and have some food. CTIP’s  partner CCPCR provides basic services to returnees: </a:t>
            </a:r>
            <a:r>
              <a:rPr lang="en-US" b="1" i="1" dirty="0">
                <a:solidFill>
                  <a:schemeClr val="bg1"/>
                </a:solidFill>
                <a:latin typeface="Browallia New" panose="020B0604020202020204" pitchFamily="34" charset="-34"/>
                <a:cs typeface="Browallia New" panose="020B0604020202020204" pitchFamily="34" charset="-34"/>
              </a:rPr>
              <a:t>food, accommodation, transportation, counseling and medical check-up and </a:t>
            </a:r>
            <a:r>
              <a:rPr lang="en-US" b="1" i="1" dirty="0" smtClean="0">
                <a:solidFill>
                  <a:schemeClr val="bg1"/>
                </a:solidFill>
                <a:latin typeface="Browallia New" panose="020B0604020202020204" pitchFamily="34" charset="-34"/>
                <a:cs typeface="Browallia New" panose="020B0604020202020204" pitchFamily="34" charset="-34"/>
              </a:rPr>
              <a:t>treatment.</a:t>
            </a:r>
            <a:endParaRPr lang="en-US" b="1" i="1" dirty="0">
              <a:solidFill>
                <a:schemeClr val="bg1"/>
              </a:solidFill>
              <a:latin typeface="Browallia New" panose="020B0604020202020204" pitchFamily="34" charset="-34"/>
              <a:cs typeface="Browallia New" panose="020B0604020202020204" pitchFamily="34" charset="-34"/>
            </a:endParaRPr>
          </a:p>
        </p:txBody>
      </p:sp>
    </p:spTree>
    <p:extLst>
      <p:ext uri="{BB962C8B-B14F-4D97-AF65-F5344CB8AC3E}">
        <p14:creationId xmlns:p14="http://schemas.microsoft.com/office/powerpoint/2010/main" val="14582171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74074"/>
            <a:ext cx="9462654" cy="6308436"/>
          </a:xfrm>
          <a:prstGeom prst="rect">
            <a:avLst/>
          </a:prstGeom>
        </p:spPr>
      </p:pic>
      <p:sp>
        <p:nvSpPr>
          <p:cNvPr id="3" name="Rectangle 2"/>
          <p:cNvSpPr/>
          <p:nvPr/>
        </p:nvSpPr>
        <p:spPr>
          <a:xfrm>
            <a:off x="-1" y="5934362"/>
            <a:ext cx="9462655" cy="1200329"/>
          </a:xfrm>
          <a:prstGeom prst="rect">
            <a:avLst/>
          </a:prstGeom>
        </p:spPr>
        <p:txBody>
          <a:bodyPr wrap="square">
            <a:spAutoFit/>
          </a:bodyPr>
          <a:lstStyle/>
          <a:p>
            <a:pPr algn="just"/>
            <a:r>
              <a:rPr lang="en-US" b="1" i="1" dirty="0" smtClean="0">
                <a:solidFill>
                  <a:schemeClr val="bg1"/>
                </a:solidFill>
                <a:latin typeface="Browallia New" panose="020B0604020202020204" pitchFamily="34" charset="-34"/>
                <a:cs typeface="Browallia New" panose="020B0604020202020204" pitchFamily="34" charset="-34"/>
              </a:rPr>
              <a:t>At the end of the morning, CTIP’s </a:t>
            </a:r>
            <a:r>
              <a:rPr lang="en-US" b="1" i="1" dirty="0">
                <a:solidFill>
                  <a:schemeClr val="bg1"/>
                </a:solidFill>
                <a:latin typeface="Browallia New" panose="020B0604020202020204" pitchFamily="34" charset="-34"/>
                <a:cs typeface="Browallia New" panose="020B0604020202020204" pitchFamily="34" charset="-34"/>
              </a:rPr>
              <a:t>partner CCPCR </a:t>
            </a:r>
            <a:r>
              <a:rPr lang="en-US" b="1" i="1" dirty="0" smtClean="0">
                <a:solidFill>
                  <a:schemeClr val="bg1"/>
                </a:solidFill>
                <a:latin typeface="Browallia New" panose="020B0604020202020204" pitchFamily="34" charset="-34"/>
                <a:cs typeface="Browallia New" panose="020B0604020202020204" pitchFamily="34" charset="-34"/>
              </a:rPr>
              <a:t>quickly </a:t>
            </a:r>
            <a:r>
              <a:rPr lang="en-US" b="1" i="1" dirty="0">
                <a:solidFill>
                  <a:schemeClr val="bg1"/>
                </a:solidFill>
                <a:latin typeface="Browallia New" panose="020B0604020202020204" pitchFamily="34" charset="-34"/>
                <a:cs typeface="Browallia New" panose="020B0604020202020204" pitchFamily="34" charset="-34"/>
              </a:rPr>
              <a:t>meets to share their feedback about the quick victim identification screening. As from the afternoon, they will individually meet every returnee and interview them in depth to confirm the victim identification and know their needs. Interviewing all returnees can take up to a week, depending on figures.</a:t>
            </a:r>
          </a:p>
          <a:p>
            <a:pPr algn="just"/>
            <a:endParaRPr lang="en-US" b="1" i="1" dirty="0">
              <a:solidFill>
                <a:schemeClr val="bg1"/>
              </a:solidFill>
              <a:latin typeface="Browallia New" panose="020B0604020202020204" pitchFamily="34" charset="-34"/>
              <a:cs typeface="Browallia New" panose="020B0604020202020204" pitchFamily="34" charset="-34"/>
            </a:endParaRPr>
          </a:p>
        </p:txBody>
      </p:sp>
    </p:spTree>
    <p:extLst>
      <p:ext uri="{BB962C8B-B14F-4D97-AF65-F5344CB8AC3E}">
        <p14:creationId xmlns:p14="http://schemas.microsoft.com/office/powerpoint/2010/main" val="303639500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90946"/>
            <a:ext cx="9462654" cy="6308436"/>
          </a:xfrm>
          <a:prstGeom prst="rect">
            <a:avLst/>
          </a:prstGeom>
        </p:spPr>
      </p:pic>
      <p:sp>
        <p:nvSpPr>
          <p:cNvPr id="3" name="Rectangle 2"/>
          <p:cNvSpPr/>
          <p:nvPr/>
        </p:nvSpPr>
        <p:spPr>
          <a:xfrm>
            <a:off x="-1" y="6017490"/>
            <a:ext cx="9462655" cy="646331"/>
          </a:xfrm>
          <a:prstGeom prst="rect">
            <a:avLst/>
          </a:prstGeom>
        </p:spPr>
        <p:txBody>
          <a:bodyPr wrap="square">
            <a:spAutoFit/>
          </a:bodyPr>
          <a:lstStyle/>
          <a:p>
            <a:pPr algn="just"/>
            <a:r>
              <a:rPr lang="en-US" b="1" i="1" dirty="0">
                <a:solidFill>
                  <a:schemeClr val="bg1"/>
                </a:solidFill>
                <a:latin typeface="Browallia New" panose="020B0604020202020204" pitchFamily="34" charset="-34"/>
                <a:cs typeface="Browallia New" panose="020B0604020202020204" pitchFamily="34" charset="-34"/>
              </a:rPr>
              <a:t>If they identify them as victims of human trafficking, </a:t>
            </a:r>
            <a:r>
              <a:rPr lang="en-US" b="1" i="1" dirty="0" smtClean="0">
                <a:solidFill>
                  <a:schemeClr val="bg1"/>
                </a:solidFill>
                <a:latin typeface="Browallia New" panose="020B0604020202020204" pitchFamily="34" charset="-34"/>
                <a:cs typeface="Browallia New" panose="020B0604020202020204" pitchFamily="34" charset="-34"/>
              </a:rPr>
              <a:t>CTIP will establish a plan and provide them education or develop </a:t>
            </a:r>
            <a:r>
              <a:rPr lang="en-US" b="1" i="1" dirty="0">
                <a:solidFill>
                  <a:schemeClr val="bg1"/>
                </a:solidFill>
                <a:latin typeface="Browallia New" panose="020B0604020202020204" pitchFamily="34" charset="-34"/>
                <a:cs typeface="Browallia New" panose="020B0604020202020204" pitchFamily="34" charset="-34"/>
              </a:rPr>
              <a:t>their </a:t>
            </a:r>
            <a:r>
              <a:rPr lang="en-US" b="1" i="1" dirty="0" smtClean="0">
                <a:solidFill>
                  <a:schemeClr val="bg1"/>
                </a:solidFill>
                <a:latin typeface="Browallia New" panose="020B0604020202020204" pitchFamily="34" charset="-34"/>
                <a:cs typeface="Browallia New" panose="020B0604020202020204" pitchFamily="34" charset="-34"/>
              </a:rPr>
              <a:t>skills. If required, CTIP will refer </a:t>
            </a:r>
            <a:r>
              <a:rPr lang="en-US" b="1" i="1" dirty="0">
                <a:solidFill>
                  <a:schemeClr val="bg1"/>
                </a:solidFill>
                <a:latin typeface="Browallia New" panose="020B0604020202020204" pitchFamily="34" charset="-34"/>
                <a:cs typeface="Browallia New" panose="020B0604020202020204" pitchFamily="34" charset="-34"/>
              </a:rPr>
              <a:t>them to other local NGOs for further support.</a:t>
            </a:r>
          </a:p>
        </p:txBody>
      </p:sp>
    </p:spTree>
    <p:extLst>
      <p:ext uri="{BB962C8B-B14F-4D97-AF65-F5344CB8AC3E}">
        <p14:creationId xmlns:p14="http://schemas.microsoft.com/office/powerpoint/2010/main" val="150876881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b="1" i="1" dirty="0" smtClean="0">
                <a:solidFill>
                  <a:schemeClr val="bg1"/>
                </a:solidFill>
                <a:latin typeface="Browallia New" panose="020B0604020202020204" pitchFamily="34" charset="-34"/>
                <a:ea typeface="+mn-ea"/>
                <a:cs typeface="Browallia New" panose="020B0604020202020204" pitchFamily="34" charset="-34"/>
              </a:rPr>
              <a:t>Every month, CTIP repatriates Cambodian migrants from Vietnam and Thailand. During those repatriations, CTIP identifies victims of trafficking that they assist in their reintegration into their community when possible. Since the beginning of the project in 2011, CTIP helped repatriate 514 survivors of trafficking.  </a:t>
            </a:r>
            <a:endParaRPr lang="en-US" sz="2400" dirty="0"/>
          </a:p>
        </p:txBody>
      </p:sp>
      <p:sp>
        <p:nvSpPr>
          <p:cNvPr id="3" name="Content Placeholder 2"/>
          <p:cNvSpPr>
            <a:spLocks noGrp="1"/>
          </p:cNvSpPr>
          <p:nvPr>
            <p:ph idx="1"/>
          </p:nvPr>
        </p:nvSpPr>
        <p:spPr>
          <a:xfrm>
            <a:off x="650697" y="1825625"/>
            <a:ext cx="8163282" cy="4741430"/>
          </a:xfrm>
        </p:spPr>
        <p:txBody>
          <a:bodyPr/>
          <a:lstStyle/>
          <a:p>
            <a:endParaRPr lang="en-US" sz="1800" b="1" i="1" dirty="0" smtClean="0">
              <a:solidFill>
                <a:schemeClr val="bg1"/>
              </a:solidFill>
              <a:latin typeface="Browallia New" panose="020B0604020202020204" pitchFamily="34" charset="-34"/>
              <a:cs typeface="Browallia New" panose="020B0604020202020204" pitchFamily="34" charset="-34"/>
            </a:endParaRPr>
          </a:p>
          <a:p>
            <a:pPr marL="0" indent="0">
              <a:buNone/>
            </a:pPr>
            <a:endParaRPr lang="en-US" sz="1800" b="1" i="1" dirty="0">
              <a:solidFill>
                <a:schemeClr val="bg1"/>
              </a:solidFill>
              <a:latin typeface="Browallia New" panose="020B0604020202020204" pitchFamily="34" charset="-34"/>
              <a:cs typeface="Browallia New" panose="020B0604020202020204" pitchFamily="34" charset="-34"/>
            </a:endParaRPr>
          </a:p>
          <a:p>
            <a:r>
              <a:rPr lang="en-US" sz="1800" b="1" i="1" dirty="0" smtClean="0">
                <a:solidFill>
                  <a:schemeClr val="bg1"/>
                </a:solidFill>
                <a:latin typeface="Browallia New" panose="020B0604020202020204" pitchFamily="34" charset="-34"/>
                <a:cs typeface="Browallia New" panose="020B0604020202020204" pitchFamily="34" charset="-34"/>
              </a:rPr>
              <a:t>“We provide counselling to former child beggars to help them recover from the trauma of their human trafficking experience”, says </a:t>
            </a:r>
            <a:r>
              <a:rPr lang="en-US" sz="1800" b="1" i="1" dirty="0" err="1" smtClean="0">
                <a:solidFill>
                  <a:schemeClr val="bg1"/>
                </a:solidFill>
                <a:latin typeface="Browallia New" panose="020B0604020202020204" pitchFamily="34" charset="-34"/>
                <a:cs typeface="Browallia New" panose="020B0604020202020204" pitchFamily="34" charset="-34"/>
              </a:rPr>
              <a:t>Vuthy</a:t>
            </a:r>
            <a:r>
              <a:rPr lang="en-US" sz="1800" b="1" i="1" dirty="0" smtClean="0">
                <a:solidFill>
                  <a:schemeClr val="bg1"/>
                </a:solidFill>
                <a:latin typeface="Browallia New" panose="020B0604020202020204" pitchFamily="34" charset="-34"/>
                <a:cs typeface="Browallia New" panose="020B0604020202020204" pitchFamily="34" charset="-34"/>
              </a:rPr>
              <a:t>, social worker of CTIP’s partner CCPCR.</a:t>
            </a:r>
          </a:p>
          <a:p>
            <a:pPr marL="0" indent="0">
              <a:buNone/>
            </a:pPr>
            <a:endParaRPr lang="en-US" sz="1800" b="1" i="1" dirty="0">
              <a:solidFill>
                <a:schemeClr val="bg1"/>
              </a:solidFill>
              <a:latin typeface="Browallia New" panose="020B0604020202020204" pitchFamily="34" charset="-34"/>
              <a:cs typeface="Browallia New" panose="020B0604020202020204" pitchFamily="34" charset="-34"/>
            </a:endParaRPr>
          </a:p>
          <a:p>
            <a:r>
              <a:rPr lang="en-US" sz="1800" b="1" i="1" dirty="0" smtClean="0">
                <a:solidFill>
                  <a:schemeClr val="bg1"/>
                </a:solidFill>
                <a:latin typeface="Browallia New" panose="020B0604020202020204" pitchFamily="34" charset="-34"/>
                <a:cs typeface="Browallia New" panose="020B0604020202020204" pitchFamily="34" charset="-34"/>
              </a:rPr>
              <a:t>“Most children just want to go to school. But their parents are too poor to buy them books or a bicycle to go to school. Some families have also domestic violence issues, health problems or debts”, says </a:t>
            </a:r>
            <a:r>
              <a:rPr lang="en-US" sz="1800" b="1" i="1" dirty="0" err="1" smtClean="0">
                <a:solidFill>
                  <a:schemeClr val="bg1"/>
                </a:solidFill>
                <a:latin typeface="Browallia New" panose="020B0604020202020204" pitchFamily="34" charset="-34"/>
                <a:cs typeface="Browallia New" panose="020B0604020202020204" pitchFamily="34" charset="-34"/>
              </a:rPr>
              <a:t>Sothida</a:t>
            </a:r>
            <a:r>
              <a:rPr lang="en-US" sz="1800" b="1" i="1" dirty="0" smtClean="0">
                <a:solidFill>
                  <a:schemeClr val="bg1"/>
                </a:solidFill>
                <a:latin typeface="Browallia New" panose="020B0604020202020204" pitchFamily="34" charset="-34"/>
                <a:cs typeface="Browallia New" panose="020B0604020202020204" pitchFamily="34" charset="-34"/>
              </a:rPr>
              <a:t>, </a:t>
            </a:r>
            <a:r>
              <a:rPr lang="en-US" sz="1800" b="1" i="1" dirty="0">
                <a:solidFill>
                  <a:schemeClr val="bg1"/>
                </a:solidFill>
                <a:latin typeface="Browallia New" panose="020B0604020202020204" pitchFamily="34" charset="-34"/>
                <a:cs typeface="Browallia New" panose="020B0604020202020204" pitchFamily="34" charset="-34"/>
              </a:rPr>
              <a:t>social worker of CTIP’s partner </a:t>
            </a:r>
            <a:r>
              <a:rPr lang="en-US" sz="1800" b="1" i="1" dirty="0" smtClean="0">
                <a:solidFill>
                  <a:schemeClr val="bg1"/>
                </a:solidFill>
                <a:latin typeface="Browallia New" panose="020B0604020202020204" pitchFamily="34" charset="-34"/>
                <a:cs typeface="Browallia New" panose="020B0604020202020204" pitchFamily="34" charset="-34"/>
              </a:rPr>
              <a:t>CCPCR.</a:t>
            </a:r>
          </a:p>
          <a:p>
            <a:pPr marL="0" indent="0">
              <a:buNone/>
            </a:pPr>
            <a:endParaRPr lang="en-US" sz="1800" b="1" i="1" dirty="0">
              <a:solidFill>
                <a:schemeClr val="bg1"/>
              </a:solidFill>
              <a:latin typeface="Browallia New" panose="020B0604020202020204" pitchFamily="34" charset="-34"/>
              <a:cs typeface="Browallia New" panose="020B0604020202020204" pitchFamily="34" charset="-34"/>
            </a:endParaRPr>
          </a:p>
          <a:p>
            <a:r>
              <a:rPr lang="en-US" sz="1800" b="1" i="1" dirty="0" smtClean="0">
                <a:solidFill>
                  <a:schemeClr val="bg1"/>
                </a:solidFill>
                <a:latin typeface="Browallia New" panose="020B0604020202020204" pitchFamily="34" charset="-34"/>
                <a:cs typeface="Browallia New" panose="020B0604020202020204" pitchFamily="34" charset="-34"/>
              </a:rPr>
              <a:t>“In Vietnam, those children experience difficulties to find food, clothes and accommodation. Most of them sleep on the streets or in parks. They remain in this situation between a couple of days to a couple of months before being arrested”, </a:t>
            </a:r>
            <a:r>
              <a:rPr lang="en-US" sz="1800" b="1" i="1" dirty="0">
                <a:solidFill>
                  <a:schemeClr val="bg1"/>
                </a:solidFill>
                <a:latin typeface="Browallia New" panose="020B0604020202020204" pitchFamily="34" charset="-34"/>
                <a:cs typeface="Browallia New" panose="020B0604020202020204" pitchFamily="34" charset="-34"/>
              </a:rPr>
              <a:t>says </a:t>
            </a:r>
            <a:r>
              <a:rPr lang="en-US" sz="1800" b="1" i="1" dirty="0" smtClean="0">
                <a:solidFill>
                  <a:schemeClr val="bg1"/>
                </a:solidFill>
                <a:latin typeface="Browallia New" panose="020B0604020202020204" pitchFamily="34" charset="-34"/>
                <a:cs typeface="Browallia New" panose="020B0604020202020204" pitchFamily="34" charset="-34"/>
              </a:rPr>
              <a:t>Somnang, </a:t>
            </a:r>
            <a:r>
              <a:rPr lang="en-US" sz="1800" b="1" i="1" dirty="0">
                <a:solidFill>
                  <a:schemeClr val="bg1"/>
                </a:solidFill>
                <a:latin typeface="Browallia New" panose="020B0604020202020204" pitchFamily="34" charset="-34"/>
                <a:cs typeface="Browallia New" panose="020B0604020202020204" pitchFamily="34" charset="-34"/>
              </a:rPr>
              <a:t>social worker of CTIP’s partner CCPCR.</a:t>
            </a:r>
          </a:p>
          <a:p>
            <a:pPr marL="0" indent="0">
              <a:buNone/>
            </a:pPr>
            <a:endParaRPr lang="en-US" sz="1800" b="1" i="1" dirty="0">
              <a:solidFill>
                <a:schemeClr val="bg1"/>
              </a:solidFill>
              <a:latin typeface="Browallia New" panose="020B0604020202020204" pitchFamily="34" charset="-34"/>
              <a:cs typeface="Browallia New" panose="020B0604020202020204" pitchFamily="34" charset="-34"/>
            </a:endParaRPr>
          </a:p>
          <a:p>
            <a:endParaRPr lang="en-US" dirty="0">
              <a:solidFill>
                <a:schemeClr val="bg1"/>
              </a:solidFill>
            </a:endParaRPr>
          </a:p>
        </p:txBody>
      </p:sp>
    </p:spTree>
    <p:extLst>
      <p:ext uri="{BB962C8B-B14F-4D97-AF65-F5344CB8AC3E}">
        <p14:creationId xmlns:p14="http://schemas.microsoft.com/office/powerpoint/2010/main" val="39852735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464675" cy="6309783"/>
          </a:xfrm>
          <a:prstGeom prst="rect">
            <a:avLst/>
          </a:prstGeom>
        </p:spPr>
      </p:pic>
      <p:sp>
        <p:nvSpPr>
          <p:cNvPr id="4" name="Rectangle 3"/>
          <p:cNvSpPr/>
          <p:nvPr/>
        </p:nvSpPr>
        <p:spPr>
          <a:xfrm>
            <a:off x="0" y="6211669"/>
            <a:ext cx="9464675" cy="646331"/>
          </a:xfrm>
          <a:prstGeom prst="rect">
            <a:avLst/>
          </a:prstGeom>
        </p:spPr>
        <p:txBody>
          <a:bodyPr wrap="square">
            <a:spAutoFit/>
          </a:bodyPr>
          <a:lstStyle/>
          <a:p>
            <a:pPr algn="just"/>
            <a:r>
              <a:rPr lang="en-US" b="1" i="1" dirty="0" smtClean="0">
                <a:solidFill>
                  <a:schemeClr val="bg1"/>
                </a:solidFill>
                <a:latin typeface="Browallia New" panose="020B0604020202020204" pitchFamily="34" charset="-34"/>
                <a:cs typeface="Browallia New" panose="020B0604020202020204" pitchFamily="34" charset="-34"/>
              </a:rPr>
              <a:t>On repatriation days, the restless staff of CTIP’s partner CCPCR waits for the arrival of returnees. The representatives of the Ministry of Social Affairs (</a:t>
            </a:r>
            <a:r>
              <a:rPr lang="en-US" b="1" i="1" dirty="0" err="1" smtClean="0">
                <a:solidFill>
                  <a:schemeClr val="bg1"/>
                </a:solidFill>
                <a:latin typeface="Browallia New" panose="020B0604020202020204" pitchFamily="34" charset="-34"/>
                <a:cs typeface="Browallia New" panose="020B0604020202020204" pitchFamily="34" charset="-34"/>
              </a:rPr>
              <a:t>MoSAVY</a:t>
            </a:r>
            <a:r>
              <a:rPr lang="en-US" b="1" i="1" dirty="0" smtClean="0">
                <a:solidFill>
                  <a:schemeClr val="bg1"/>
                </a:solidFill>
                <a:latin typeface="Browallia New" panose="020B0604020202020204" pitchFamily="34" charset="-34"/>
                <a:cs typeface="Browallia New" panose="020B0604020202020204" pitchFamily="34" charset="-34"/>
              </a:rPr>
              <a:t>) and other local NGOs are also present at CCPCR’s transit center to welcome them. </a:t>
            </a:r>
            <a:endParaRPr lang="en-US" b="1" i="1" dirty="0">
              <a:solidFill>
                <a:schemeClr val="bg1"/>
              </a:solidFill>
              <a:latin typeface="Browallia New" panose="020B0604020202020204" pitchFamily="34" charset="-34"/>
              <a:cs typeface="Browallia New" panose="020B0604020202020204" pitchFamily="34" charset="-34"/>
            </a:endParaRPr>
          </a:p>
        </p:txBody>
      </p:sp>
    </p:spTree>
    <p:extLst>
      <p:ext uri="{BB962C8B-B14F-4D97-AF65-F5344CB8AC3E}">
        <p14:creationId xmlns:p14="http://schemas.microsoft.com/office/powerpoint/2010/main" val="14195954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lvl="0"/>
            <a:r>
              <a:rPr lang="en-US" sz="2400" b="1" i="1" dirty="0" smtClean="0">
                <a:solidFill>
                  <a:schemeClr val="bg1"/>
                </a:solidFill>
                <a:latin typeface="Browallia New" panose="020B0604020202020204" pitchFamily="34" charset="-34"/>
                <a:ea typeface="+mn-ea"/>
                <a:cs typeface="Browallia New" panose="020B0604020202020204" pitchFamily="34" charset="-34"/>
              </a:rPr>
              <a:t>Because </a:t>
            </a:r>
            <a:r>
              <a:rPr lang="en-US" sz="2400" b="1" i="1" dirty="0">
                <a:solidFill>
                  <a:schemeClr val="bg1"/>
                </a:solidFill>
                <a:latin typeface="Browallia New" panose="020B0604020202020204" pitchFamily="34" charset="-34"/>
                <a:ea typeface="+mn-ea"/>
                <a:cs typeface="Browallia New" panose="020B0604020202020204" pitchFamily="34" charset="-34"/>
              </a:rPr>
              <a:t>an ounce of prevention is certainly worth a pound of cure, CTIP conducts prevention activities and increases the livelihood options of poor communities vulnerable to human </a:t>
            </a:r>
            <a:r>
              <a:rPr lang="en-US" sz="2400" b="1" i="1" dirty="0" smtClean="0">
                <a:solidFill>
                  <a:schemeClr val="bg1"/>
                </a:solidFill>
                <a:latin typeface="Browallia New" panose="020B0604020202020204" pitchFamily="34" charset="-34"/>
                <a:ea typeface="+mn-ea"/>
                <a:cs typeface="Browallia New" panose="020B0604020202020204" pitchFamily="34" charset="-34"/>
              </a:rPr>
              <a:t>trafficking throughout the country:</a:t>
            </a:r>
            <a:r>
              <a:rPr lang="en-US" sz="2400" b="1" i="1" dirty="0">
                <a:solidFill>
                  <a:schemeClr val="bg1"/>
                </a:solidFill>
                <a:latin typeface="Browallia New" panose="020B0604020202020204" pitchFamily="34" charset="-34"/>
                <a:ea typeface="+mn-ea"/>
                <a:cs typeface="Browallia New" panose="020B0604020202020204" pitchFamily="34" charset="-34"/>
              </a:rPr>
              <a:t/>
            </a:r>
            <a:br>
              <a:rPr lang="en-US" sz="2400" b="1" i="1" dirty="0">
                <a:solidFill>
                  <a:schemeClr val="bg1"/>
                </a:solidFill>
                <a:latin typeface="Browallia New" panose="020B0604020202020204" pitchFamily="34" charset="-34"/>
                <a:ea typeface="+mn-ea"/>
                <a:cs typeface="Browallia New" panose="020B0604020202020204" pitchFamily="34" charset="-34"/>
              </a:rPr>
            </a:br>
            <a:endParaRPr lang="en-US" sz="2400" b="1" i="1" dirty="0">
              <a:solidFill>
                <a:schemeClr val="bg1"/>
              </a:solidFill>
              <a:latin typeface="Browallia New" panose="020B0604020202020204" pitchFamily="34" charset="-34"/>
              <a:ea typeface="+mn-ea"/>
              <a:cs typeface="Browallia New" panose="020B0604020202020204" pitchFamily="34" charset="-34"/>
            </a:endParaRPr>
          </a:p>
        </p:txBody>
      </p:sp>
      <p:sp>
        <p:nvSpPr>
          <p:cNvPr id="3" name="Content Placeholder 2"/>
          <p:cNvSpPr>
            <a:spLocks noGrp="1"/>
          </p:cNvSpPr>
          <p:nvPr>
            <p:ph idx="1"/>
          </p:nvPr>
        </p:nvSpPr>
        <p:spPr>
          <a:xfrm>
            <a:off x="650697" y="1825625"/>
            <a:ext cx="8163282" cy="4741430"/>
          </a:xfrm>
        </p:spPr>
        <p:txBody>
          <a:bodyPr>
            <a:normAutofit/>
          </a:bodyPr>
          <a:lstStyle/>
          <a:p>
            <a:pPr lvl="0"/>
            <a:r>
              <a:rPr lang="en-US" sz="1800" b="1" i="1" dirty="0">
                <a:solidFill>
                  <a:schemeClr val="bg1"/>
                </a:solidFill>
                <a:latin typeface="Browallia New" panose="020B0604020202020204" pitchFamily="34" charset="-34"/>
                <a:cs typeface="Browallia New" panose="020B0604020202020204" pitchFamily="34" charset="-34"/>
              </a:rPr>
              <a:t>Trains communities </a:t>
            </a:r>
            <a:r>
              <a:rPr lang="en-US" sz="1800" i="1" dirty="0">
                <a:solidFill>
                  <a:schemeClr val="bg1"/>
                </a:solidFill>
                <a:latin typeface="Browallia New" panose="020B0604020202020204" pitchFamily="34" charset="-34"/>
                <a:cs typeface="Browallia New" panose="020B0604020202020204" pitchFamily="34" charset="-34"/>
              </a:rPr>
              <a:t>(villagers, specifically youth, and local authorities including commune police, village chiefs and teachers) </a:t>
            </a:r>
            <a:r>
              <a:rPr lang="en-US" sz="1800" b="1" i="1" dirty="0">
                <a:solidFill>
                  <a:schemeClr val="bg1"/>
                </a:solidFill>
                <a:latin typeface="Browallia New" panose="020B0604020202020204" pitchFamily="34" charset="-34"/>
                <a:cs typeface="Browallia New" panose="020B0604020202020204" pitchFamily="34" charset="-34"/>
              </a:rPr>
              <a:t>to bring about behavioral changes </a:t>
            </a:r>
            <a:r>
              <a:rPr lang="en-US" sz="1800" i="1" dirty="0">
                <a:solidFill>
                  <a:schemeClr val="bg1"/>
                </a:solidFill>
                <a:latin typeface="Browallia New" panose="020B0604020202020204" pitchFamily="34" charset="-34"/>
                <a:cs typeface="Browallia New" panose="020B0604020202020204" pitchFamily="34" charset="-34"/>
              </a:rPr>
              <a:t>in all targeted provinces</a:t>
            </a:r>
            <a:r>
              <a:rPr lang="en-US" sz="1800" b="1" i="1" dirty="0">
                <a:solidFill>
                  <a:schemeClr val="bg1"/>
                </a:solidFill>
                <a:latin typeface="Browallia New" panose="020B0604020202020204" pitchFamily="34" charset="-34"/>
                <a:cs typeface="Browallia New" panose="020B0604020202020204" pitchFamily="34" charset="-34"/>
              </a:rPr>
              <a:t>; </a:t>
            </a:r>
          </a:p>
          <a:p>
            <a:r>
              <a:rPr lang="en-US" sz="1800" b="1" i="1" dirty="0">
                <a:solidFill>
                  <a:schemeClr val="bg1"/>
                </a:solidFill>
                <a:latin typeface="Browallia New" panose="020B0604020202020204" pitchFamily="34" charset="-34"/>
                <a:cs typeface="Browallia New" panose="020B0604020202020204" pitchFamily="34" charset="-34"/>
              </a:rPr>
              <a:t>Created 3 Self-Help Groups and saving groups in </a:t>
            </a:r>
            <a:r>
              <a:rPr lang="en-US" sz="1800" b="1" i="1" dirty="0" err="1">
                <a:solidFill>
                  <a:schemeClr val="bg1"/>
                </a:solidFill>
                <a:latin typeface="Browallia New" panose="020B0604020202020204" pitchFamily="34" charset="-34"/>
                <a:cs typeface="Browallia New" panose="020B0604020202020204" pitchFamily="34" charset="-34"/>
              </a:rPr>
              <a:t>Svay</a:t>
            </a:r>
            <a:r>
              <a:rPr lang="en-US" sz="1800" b="1" i="1" dirty="0">
                <a:solidFill>
                  <a:schemeClr val="bg1"/>
                </a:solidFill>
                <a:latin typeface="Browallia New" panose="020B0604020202020204" pitchFamily="34" charset="-34"/>
                <a:cs typeface="Browallia New" panose="020B0604020202020204" pitchFamily="34" charset="-34"/>
              </a:rPr>
              <a:t> </a:t>
            </a:r>
            <a:r>
              <a:rPr lang="en-US" sz="1800" b="1" i="1" dirty="0" err="1">
                <a:solidFill>
                  <a:schemeClr val="bg1"/>
                </a:solidFill>
                <a:latin typeface="Browallia New" panose="020B0604020202020204" pitchFamily="34" charset="-34"/>
                <a:cs typeface="Browallia New" panose="020B0604020202020204" pitchFamily="34" charset="-34"/>
              </a:rPr>
              <a:t>Rieng</a:t>
            </a:r>
            <a:r>
              <a:rPr lang="en-US" sz="1800" b="1" i="1" dirty="0">
                <a:solidFill>
                  <a:schemeClr val="bg1"/>
                </a:solidFill>
                <a:latin typeface="Browallia New" panose="020B0604020202020204" pitchFamily="34" charset="-34"/>
                <a:cs typeface="Browallia New" panose="020B0604020202020204" pitchFamily="34" charset="-34"/>
              </a:rPr>
              <a:t> Province </a:t>
            </a:r>
            <a:r>
              <a:rPr lang="en-US" sz="1800" i="1" dirty="0">
                <a:solidFill>
                  <a:schemeClr val="bg1"/>
                </a:solidFill>
                <a:latin typeface="Browallia New" panose="020B0604020202020204" pitchFamily="34" charset="-34"/>
                <a:cs typeface="Browallia New" panose="020B0604020202020204" pitchFamily="34" charset="-34"/>
              </a:rPr>
              <a:t>(104 members, 67 % of women). A</a:t>
            </a:r>
            <a:r>
              <a:rPr lang="en-US" sz="1800" i="1" dirty="0" smtClean="0">
                <a:solidFill>
                  <a:schemeClr val="bg1"/>
                </a:solidFill>
                <a:latin typeface="Browallia New" panose="020B0604020202020204" pitchFamily="34" charset="-34"/>
                <a:cs typeface="Browallia New" panose="020B0604020202020204" pitchFamily="34" charset="-34"/>
              </a:rPr>
              <a:t>fter </a:t>
            </a:r>
            <a:r>
              <a:rPr lang="en-US" sz="1800" i="1" dirty="0">
                <a:solidFill>
                  <a:schemeClr val="bg1"/>
                </a:solidFill>
                <a:latin typeface="Browallia New" panose="020B0604020202020204" pitchFamily="34" charset="-34"/>
                <a:cs typeface="Browallia New" panose="020B0604020202020204" pitchFamily="34" charset="-34"/>
              </a:rPr>
              <a:t>one year of </a:t>
            </a:r>
            <a:r>
              <a:rPr lang="en-US" sz="1800" i="1" dirty="0" smtClean="0">
                <a:solidFill>
                  <a:schemeClr val="bg1"/>
                </a:solidFill>
                <a:latin typeface="Browallia New" panose="020B0604020202020204" pitchFamily="34" charset="-34"/>
                <a:cs typeface="Browallia New" panose="020B0604020202020204" pitchFamily="34" charset="-34"/>
              </a:rPr>
              <a:t>CTIP’s </a:t>
            </a:r>
            <a:r>
              <a:rPr lang="en-US" sz="1800" i="1" dirty="0">
                <a:solidFill>
                  <a:schemeClr val="bg1"/>
                </a:solidFill>
                <a:latin typeface="Browallia New" panose="020B0604020202020204" pitchFamily="34" charset="-34"/>
                <a:cs typeface="Browallia New" panose="020B0604020202020204" pitchFamily="34" charset="-34"/>
              </a:rPr>
              <a:t>work, </a:t>
            </a:r>
            <a:r>
              <a:rPr lang="en-US" sz="1800" b="1" i="1" dirty="0">
                <a:solidFill>
                  <a:schemeClr val="bg1"/>
                </a:solidFill>
                <a:latin typeface="Browallia New" panose="020B0604020202020204" pitchFamily="34" charset="-34"/>
                <a:cs typeface="Browallia New" panose="020B0604020202020204" pitchFamily="34" charset="-34"/>
              </a:rPr>
              <a:t>100% of SHG members have a job and 60% have </a:t>
            </a:r>
            <a:r>
              <a:rPr lang="en-US" sz="1800" b="1" i="1" dirty="0" smtClean="0">
                <a:solidFill>
                  <a:schemeClr val="bg1"/>
                </a:solidFill>
                <a:latin typeface="Browallia New" panose="020B0604020202020204" pitchFamily="34" charset="-34"/>
                <a:cs typeface="Browallia New" panose="020B0604020202020204" pitchFamily="34" charset="-34"/>
              </a:rPr>
              <a:t>repaid their </a:t>
            </a:r>
            <a:r>
              <a:rPr lang="en-US" sz="1800" b="1" i="1" dirty="0">
                <a:solidFill>
                  <a:schemeClr val="bg1"/>
                </a:solidFill>
                <a:latin typeface="Browallia New" panose="020B0604020202020204" pitchFamily="34" charset="-34"/>
                <a:cs typeface="Browallia New" panose="020B0604020202020204" pitchFamily="34" charset="-34"/>
              </a:rPr>
              <a:t>debts. Migration and school </a:t>
            </a:r>
            <a:r>
              <a:rPr lang="en-US" sz="1800" b="1" i="1" dirty="0" smtClean="0">
                <a:solidFill>
                  <a:schemeClr val="bg1"/>
                </a:solidFill>
                <a:latin typeface="Browallia New" panose="020B0604020202020204" pitchFamily="34" charset="-34"/>
                <a:cs typeface="Browallia New" panose="020B0604020202020204" pitchFamily="34" charset="-34"/>
              </a:rPr>
              <a:t>dropouts </a:t>
            </a:r>
            <a:r>
              <a:rPr lang="en-US" sz="1800" b="1" i="1" dirty="0">
                <a:solidFill>
                  <a:schemeClr val="bg1"/>
                </a:solidFill>
                <a:latin typeface="Browallia New" panose="020B0604020202020204" pitchFamily="34" charset="-34"/>
                <a:cs typeface="Browallia New" panose="020B0604020202020204" pitchFamily="34" charset="-34"/>
              </a:rPr>
              <a:t>have considerably decreased </a:t>
            </a:r>
            <a:r>
              <a:rPr lang="en-US" sz="1800" i="1" dirty="0">
                <a:solidFill>
                  <a:schemeClr val="bg1"/>
                </a:solidFill>
                <a:latin typeface="Browallia New" panose="020B0604020202020204" pitchFamily="34" charset="-34"/>
                <a:cs typeface="Browallia New" panose="020B0604020202020204" pitchFamily="34" charset="-34"/>
              </a:rPr>
              <a:t>and in the two target communes,  the </a:t>
            </a:r>
            <a:r>
              <a:rPr lang="en-US" sz="1800" b="1" i="1" dirty="0">
                <a:solidFill>
                  <a:schemeClr val="bg1"/>
                </a:solidFill>
                <a:latin typeface="Browallia New" panose="020B0604020202020204" pitchFamily="34" charset="-34"/>
                <a:cs typeface="Browallia New" panose="020B0604020202020204" pitchFamily="34" charset="-34"/>
              </a:rPr>
              <a:t>number of children sent to Vietnam to beg has decreased </a:t>
            </a:r>
            <a:r>
              <a:rPr lang="en-US" sz="1800" b="1" i="1" dirty="0" smtClean="0">
                <a:solidFill>
                  <a:schemeClr val="bg1"/>
                </a:solidFill>
                <a:latin typeface="Browallia New" panose="020B0604020202020204" pitchFamily="34" charset="-34"/>
                <a:cs typeface="Browallia New" panose="020B0604020202020204" pitchFamily="34" charset="-34"/>
              </a:rPr>
              <a:t>by 74%</a:t>
            </a:r>
            <a:r>
              <a:rPr lang="en-US" sz="1800" i="1" dirty="0" smtClean="0">
                <a:solidFill>
                  <a:schemeClr val="bg1"/>
                </a:solidFill>
                <a:latin typeface="Browallia New" panose="020B0604020202020204" pitchFamily="34" charset="-34"/>
                <a:cs typeface="Browallia New" panose="020B0604020202020204" pitchFamily="34" charset="-34"/>
              </a:rPr>
              <a:t>;</a:t>
            </a:r>
          </a:p>
          <a:p>
            <a:r>
              <a:rPr lang="en-US" sz="1800" b="1" i="1" dirty="0" smtClean="0">
                <a:solidFill>
                  <a:schemeClr val="bg1"/>
                </a:solidFill>
                <a:latin typeface="Browallia New" panose="020B0604020202020204" pitchFamily="34" charset="-34"/>
                <a:cs typeface="Browallia New" panose="020B0604020202020204" pitchFamily="34" charset="-34"/>
              </a:rPr>
              <a:t>Created </a:t>
            </a:r>
            <a:r>
              <a:rPr lang="en-US" sz="1800" b="1" i="1" dirty="0">
                <a:solidFill>
                  <a:schemeClr val="bg1"/>
                </a:solidFill>
                <a:latin typeface="Browallia New" panose="020B0604020202020204" pitchFamily="34" charset="-34"/>
                <a:cs typeface="Browallia New" panose="020B0604020202020204" pitchFamily="34" charset="-34"/>
              </a:rPr>
              <a:t>a rice bank in </a:t>
            </a:r>
            <a:r>
              <a:rPr lang="en-US" sz="1800" b="1" i="1" dirty="0" err="1">
                <a:solidFill>
                  <a:schemeClr val="bg1"/>
                </a:solidFill>
                <a:latin typeface="Browallia New" panose="020B0604020202020204" pitchFamily="34" charset="-34"/>
                <a:cs typeface="Browallia New" panose="020B0604020202020204" pitchFamily="34" charset="-34"/>
              </a:rPr>
              <a:t>Svay</a:t>
            </a:r>
            <a:r>
              <a:rPr lang="en-US" sz="1800" b="1" i="1" dirty="0">
                <a:solidFill>
                  <a:schemeClr val="bg1"/>
                </a:solidFill>
                <a:latin typeface="Browallia New" panose="020B0604020202020204" pitchFamily="34" charset="-34"/>
                <a:cs typeface="Browallia New" panose="020B0604020202020204" pitchFamily="34" charset="-34"/>
              </a:rPr>
              <a:t> </a:t>
            </a:r>
            <a:r>
              <a:rPr lang="en-US" sz="1800" b="1" i="1" dirty="0" err="1">
                <a:solidFill>
                  <a:schemeClr val="bg1"/>
                </a:solidFill>
                <a:latin typeface="Browallia New" panose="020B0604020202020204" pitchFamily="34" charset="-34"/>
                <a:cs typeface="Browallia New" panose="020B0604020202020204" pitchFamily="34" charset="-34"/>
              </a:rPr>
              <a:t>Rieng</a:t>
            </a:r>
            <a:r>
              <a:rPr lang="en-US" sz="1800" b="1" i="1" dirty="0">
                <a:solidFill>
                  <a:schemeClr val="bg1"/>
                </a:solidFill>
                <a:latin typeface="Browallia New" panose="020B0604020202020204" pitchFamily="34" charset="-34"/>
                <a:cs typeface="Browallia New" panose="020B0604020202020204" pitchFamily="34" charset="-34"/>
              </a:rPr>
              <a:t> Province. </a:t>
            </a:r>
            <a:r>
              <a:rPr lang="en-US" sz="1800" i="1" dirty="0">
                <a:solidFill>
                  <a:schemeClr val="bg1"/>
                </a:solidFill>
                <a:latin typeface="Browallia New" panose="020B0604020202020204" pitchFamily="34" charset="-34"/>
                <a:cs typeface="Browallia New" panose="020B0604020202020204" pitchFamily="34" charset="-34"/>
              </a:rPr>
              <a:t>The bank plays an important role in the community by </a:t>
            </a:r>
            <a:r>
              <a:rPr lang="en-US" sz="1800" b="1" i="1" dirty="0">
                <a:solidFill>
                  <a:schemeClr val="bg1"/>
                </a:solidFill>
                <a:latin typeface="Browallia New" panose="020B0604020202020204" pitchFamily="34" charset="-34"/>
                <a:cs typeface="Browallia New" panose="020B0604020202020204" pitchFamily="34" charset="-34"/>
              </a:rPr>
              <a:t>providing rice at low cost </a:t>
            </a:r>
            <a:r>
              <a:rPr lang="en-US" sz="1800" i="1" dirty="0">
                <a:solidFill>
                  <a:schemeClr val="bg1"/>
                </a:solidFill>
                <a:latin typeface="Browallia New" panose="020B0604020202020204" pitchFamily="34" charset="-34"/>
                <a:cs typeface="Browallia New" panose="020B0604020202020204" pitchFamily="34" charset="-34"/>
              </a:rPr>
              <a:t>to its 60 members </a:t>
            </a:r>
            <a:r>
              <a:rPr lang="en-US" sz="1800" b="1" i="1" dirty="0">
                <a:solidFill>
                  <a:schemeClr val="bg1"/>
                </a:solidFill>
                <a:latin typeface="Browallia New" panose="020B0604020202020204" pitchFamily="34" charset="-34"/>
                <a:cs typeface="Browallia New" panose="020B0604020202020204" pitchFamily="34" charset="-34"/>
              </a:rPr>
              <a:t>during periods of food shortage and by controlling the price of rice to avoid falls in price;</a:t>
            </a:r>
          </a:p>
          <a:p>
            <a:r>
              <a:rPr lang="en-US" sz="1800" b="1" i="1" dirty="0">
                <a:solidFill>
                  <a:schemeClr val="bg1"/>
                </a:solidFill>
                <a:latin typeface="Browallia New" panose="020B0604020202020204" pitchFamily="34" charset="-34"/>
                <a:cs typeface="Browallia New" panose="020B0604020202020204" pitchFamily="34" charset="-34"/>
              </a:rPr>
              <a:t>Directly assists survivors of human trafficking </a:t>
            </a:r>
            <a:r>
              <a:rPr lang="en-US" sz="1800" i="1" dirty="0">
                <a:solidFill>
                  <a:schemeClr val="bg1"/>
                </a:solidFill>
                <a:latin typeface="Browallia New" panose="020B0604020202020204" pitchFamily="34" charset="-34"/>
                <a:cs typeface="Browallia New" panose="020B0604020202020204" pitchFamily="34" charset="-34"/>
              </a:rPr>
              <a:t>(job placement, vocational and life skill training, </a:t>
            </a:r>
            <a:r>
              <a:rPr lang="en-US" sz="1800" i="1" dirty="0" smtClean="0">
                <a:solidFill>
                  <a:schemeClr val="bg1"/>
                </a:solidFill>
                <a:latin typeface="Browallia New" panose="020B0604020202020204" pitchFamily="34" charset="-34"/>
                <a:cs typeface="Browallia New" panose="020B0604020202020204" pitchFamily="34" charset="-34"/>
              </a:rPr>
              <a:t>education</a:t>
            </a:r>
            <a:r>
              <a:rPr lang="en-US" sz="1800" i="1" dirty="0">
                <a:solidFill>
                  <a:schemeClr val="bg1"/>
                </a:solidFill>
                <a:latin typeface="Browallia New" panose="020B0604020202020204" pitchFamily="34" charset="-34"/>
                <a:cs typeface="Browallia New" panose="020B0604020202020204" pitchFamily="34" charset="-34"/>
              </a:rPr>
              <a:t>, legal, </a:t>
            </a:r>
            <a:r>
              <a:rPr lang="en-US" sz="1800" i="1" dirty="0" smtClean="0">
                <a:solidFill>
                  <a:schemeClr val="bg1"/>
                </a:solidFill>
                <a:latin typeface="Browallia New" panose="020B0604020202020204" pitchFamily="34" charset="-34"/>
                <a:cs typeface="Browallia New" panose="020B0604020202020204" pitchFamily="34" charset="-34"/>
              </a:rPr>
              <a:t>psychological and medical support, family </a:t>
            </a:r>
            <a:r>
              <a:rPr lang="en-US" sz="1800" i="1" dirty="0">
                <a:solidFill>
                  <a:schemeClr val="bg1"/>
                </a:solidFill>
                <a:latin typeface="Browallia New" panose="020B0604020202020204" pitchFamily="34" charset="-34"/>
                <a:cs typeface="Browallia New" panose="020B0604020202020204" pitchFamily="34" charset="-34"/>
              </a:rPr>
              <a:t>assessment, development of business plans and award of grants, </a:t>
            </a:r>
            <a:r>
              <a:rPr lang="en-US" sz="1800" i="1" dirty="0" err="1">
                <a:solidFill>
                  <a:schemeClr val="bg1"/>
                </a:solidFill>
                <a:latin typeface="Browallia New" panose="020B0604020202020204" pitchFamily="34" charset="-34"/>
                <a:cs typeface="Browallia New" panose="020B0604020202020204" pitchFamily="34" charset="-34"/>
              </a:rPr>
              <a:t>etc</a:t>
            </a:r>
            <a:r>
              <a:rPr lang="en-US" sz="1800" i="1" dirty="0" smtClean="0">
                <a:solidFill>
                  <a:schemeClr val="bg1"/>
                </a:solidFill>
                <a:latin typeface="Browallia New" panose="020B0604020202020204" pitchFamily="34" charset="-34"/>
                <a:cs typeface="Browallia New" panose="020B0604020202020204" pitchFamily="34" charset="-34"/>
              </a:rPr>
              <a:t>). So far, CTIP has </a:t>
            </a:r>
            <a:r>
              <a:rPr lang="en-US" sz="1800" b="1" i="1" dirty="0" smtClean="0">
                <a:solidFill>
                  <a:schemeClr val="bg1"/>
                </a:solidFill>
                <a:latin typeface="Browallia New" panose="020B0604020202020204" pitchFamily="34" charset="-34"/>
                <a:cs typeface="Browallia New" panose="020B0604020202020204" pitchFamily="34" charset="-34"/>
              </a:rPr>
              <a:t>assisted 955 survivors </a:t>
            </a:r>
            <a:r>
              <a:rPr lang="en-US" sz="1800" i="1" dirty="0" smtClean="0">
                <a:solidFill>
                  <a:schemeClr val="bg1"/>
                </a:solidFill>
                <a:latin typeface="Browallia New" panose="020B0604020202020204" pitchFamily="34" charset="-34"/>
                <a:cs typeface="Browallia New" panose="020B0604020202020204" pitchFamily="34" charset="-34"/>
              </a:rPr>
              <a:t>of human trafficking.</a:t>
            </a:r>
            <a:endParaRPr lang="en-US" sz="1800" i="1" dirty="0">
              <a:solidFill>
                <a:schemeClr val="bg1"/>
              </a:solidFill>
              <a:latin typeface="Browallia New" panose="020B0604020202020204" pitchFamily="34" charset="-34"/>
              <a:cs typeface="Browallia New" panose="020B0604020202020204" pitchFamily="34" charset="-34"/>
            </a:endParaRPr>
          </a:p>
          <a:p>
            <a:pPr marL="0" indent="0">
              <a:buNone/>
            </a:pPr>
            <a:endParaRPr lang="en-US" sz="2100" b="1" i="1" dirty="0">
              <a:solidFill>
                <a:schemeClr val="bg1"/>
              </a:solidFill>
              <a:latin typeface="Broadway" panose="04040905080B02020502" pitchFamily="82" charset="0"/>
              <a:cs typeface="Browallia New" panose="020B0604020202020204" pitchFamily="34" charset="-34"/>
            </a:endParaRPr>
          </a:p>
          <a:p>
            <a:pPr marL="0" indent="0">
              <a:buNone/>
            </a:pPr>
            <a:endParaRPr lang="en-US" sz="2100" b="1" i="1" dirty="0">
              <a:solidFill>
                <a:schemeClr val="bg1"/>
              </a:solidFill>
              <a:latin typeface="Broadway" panose="04040905080B02020502" pitchFamily="82" charset="0"/>
              <a:cs typeface="Browallia New" panose="020B0604020202020204" pitchFamily="34" charset="-34"/>
            </a:endParaRPr>
          </a:p>
          <a:p>
            <a:endParaRPr lang="en-US" sz="2100" dirty="0">
              <a:solidFill>
                <a:schemeClr val="bg1"/>
              </a:solidFill>
              <a:latin typeface="Broadway" panose="04040905080B02020502" pitchFamily="82"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54261" y="5947690"/>
            <a:ext cx="1953958" cy="7543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98942" y="5947690"/>
            <a:ext cx="2515935" cy="754300"/>
          </a:xfrm>
          <a:prstGeom prst="rect">
            <a:avLst/>
          </a:prstGeom>
        </p:spPr>
      </p:pic>
      <p:pic>
        <p:nvPicPr>
          <p:cNvPr id="6" name="Picture 5" descr="CCPC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30290" y="5947690"/>
            <a:ext cx="909627" cy="754300"/>
          </a:xfrm>
          <a:prstGeom prst="rect">
            <a:avLst/>
          </a:prstGeom>
          <a:noFill/>
          <a:ln>
            <a:noFill/>
          </a:ln>
          <a:extLst/>
        </p:spPr>
      </p:pic>
    </p:spTree>
    <p:extLst>
      <p:ext uri="{BB962C8B-B14F-4D97-AF65-F5344CB8AC3E}">
        <p14:creationId xmlns:p14="http://schemas.microsoft.com/office/powerpoint/2010/main" val="17331850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18655"/>
            <a:ext cx="9462655" cy="6308436"/>
          </a:xfrm>
          <a:prstGeom prst="rect">
            <a:avLst/>
          </a:prstGeom>
        </p:spPr>
      </p:pic>
      <p:sp>
        <p:nvSpPr>
          <p:cNvPr id="3" name="Rectangle 2"/>
          <p:cNvSpPr/>
          <p:nvPr/>
        </p:nvSpPr>
        <p:spPr>
          <a:xfrm>
            <a:off x="-1" y="5989781"/>
            <a:ext cx="9462655" cy="923330"/>
          </a:xfrm>
          <a:prstGeom prst="rect">
            <a:avLst/>
          </a:prstGeom>
        </p:spPr>
        <p:txBody>
          <a:bodyPr wrap="square">
            <a:spAutoFit/>
          </a:bodyPr>
          <a:lstStyle/>
          <a:p>
            <a:pPr algn="just"/>
            <a:r>
              <a:rPr lang="en-US" b="1" i="1" dirty="0" smtClean="0">
                <a:solidFill>
                  <a:schemeClr val="bg1"/>
                </a:solidFill>
                <a:latin typeface="Browallia New" panose="020B0604020202020204" pitchFamily="34" charset="-34"/>
                <a:cs typeface="Browallia New" panose="020B0604020202020204" pitchFamily="34" charset="-34"/>
              </a:rPr>
              <a:t>All returnees finally reach the end of their journey </a:t>
            </a:r>
            <a:r>
              <a:rPr lang="en-US" b="1" i="1" dirty="0">
                <a:solidFill>
                  <a:schemeClr val="bg1"/>
                </a:solidFill>
                <a:latin typeface="Browallia New" panose="020B0604020202020204" pitchFamily="34" charset="-34"/>
                <a:cs typeface="Browallia New" panose="020B0604020202020204" pitchFamily="34" charset="-34"/>
              </a:rPr>
              <a:t>from Vietnam and </a:t>
            </a:r>
            <a:r>
              <a:rPr lang="en-US" b="1" i="1" dirty="0" smtClean="0">
                <a:solidFill>
                  <a:schemeClr val="bg1"/>
                </a:solidFill>
                <a:latin typeface="Browallia New" panose="020B0604020202020204" pitchFamily="34" charset="-34"/>
                <a:cs typeface="Browallia New" panose="020B0604020202020204" pitchFamily="34" charset="-34"/>
              </a:rPr>
              <a:t>get </a:t>
            </a:r>
            <a:r>
              <a:rPr lang="en-US" b="1" i="1" dirty="0">
                <a:solidFill>
                  <a:schemeClr val="bg1"/>
                </a:solidFill>
                <a:latin typeface="Browallia New" panose="020B0604020202020204" pitchFamily="34" charset="-34"/>
                <a:cs typeface="Browallia New" panose="020B0604020202020204" pitchFamily="34" charset="-34"/>
              </a:rPr>
              <a:t>out of the </a:t>
            </a:r>
            <a:r>
              <a:rPr lang="en-US" b="1" i="1" dirty="0" smtClean="0">
                <a:solidFill>
                  <a:schemeClr val="bg1"/>
                </a:solidFill>
                <a:latin typeface="Browallia New" panose="020B0604020202020204" pitchFamily="34" charset="-34"/>
                <a:cs typeface="Browallia New" panose="020B0604020202020204" pitchFamily="34" charset="-34"/>
              </a:rPr>
              <a:t>bus. After having been arrested and detained,  they tread once again the native soil of Cambodia. Out of the returnees this time, 32 of them are children and around half of them are girls.</a:t>
            </a:r>
            <a:endParaRPr lang="en-US" b="1" i="1" dirty="0">
              <a:solidFill>
                <a:schemeClr val="bg1"/>
              </a:solidFill>
              <a:latin typeface="Browallia New" panose="020B0604020202020204" pitchFamily="34" charset="-34"/>
              <a:cs typeface="Browallia New" panose="020B0604020202020204" pitchFamily="34" charset="-34"/>
            </a:endParaRPr>
          </a:p>
        </p:txBody>
      </p:sp>
    </p:spTree>
    <p:extLst>
      <p:ext uri="{BB962C8B-B14F-4D97-AF65-F5344CB8AC3E}">
        <p14:creationId xmlns:p14="http://schemas.microsoft.com/office/powerpoint/2010/main" val="385818665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462654" cy="6308436"/>
          </a:xfrm>
          <a:prstGeom prst="rect">
            <a:avLst/>
          </a:prstGeom>
        </p:spPr>
      </p:pic>
      <p:sp>
        <p:nvSpPr>
          <p:cNvPr id="3" name="Rectangle 2"/>
          <p:cNvSpPr/>
          <p:nvPr/>
        </p:nvSpPr>
        <p:spPr>
          <a:xfrm>
            <a:off x="0" y="6273225"/>
            <a:ext cx="9462655" cy="369332"/>
          </a:xfrm>
          <a:prstGeom prst="rect">
            <a:avLst/>
          </a:prstGeom>
        </p:spPr>
        <p:txBody>
          <a:bodyPr wrap="square">
            <a:spAutoFit/>
          </a:bodyPr>
          <a:lstStyle/>
          <a:p>
            <a:pPr algn="just"/>
            <a:r>
              <a:rPr lang="en-US" b="1" i="1" dirty="0" smtClean="0">
                <a:solidFill>
                  <a:schemeClr val="bg1"/>
                </a:solidFill>
                <a:latin typeface="Browallia New" panose="020B0604020202020204" pitchFamily="34" charset="-34"/>
                <a:cs typeface="Browallia New" panose="020B0604020202020204" pitchFamily="34" charset="-34"/>
              </a:rPr>
              <a:t>Some of them feel dismayed. Back to square one.</a:t>
            </a:r>
            <a:endParaRPr lang="en-US" b="1" i="1" dirty="0">
              <a:solidFill>
                <a:schemeClr val="bg1"/>
              </a:solidFill>
              <a:latin typeface="Browallia New" panose="020B0604020202020204" pitchFamily="34" charset="-34"/>
              <a:cs typeface="Browallia New" panose="020B0604020202020204" pitchFamily="34" charset="-34"/>
            </a:endParaRPr>
          </a:p>
        </p:txBody>
      </p:sp>
    </p:spTree>
    <p:extLst>
      <p:ext uri="{BB962C8B-B14F-4D97-AF65-F5344CB8AC3E}">
        <p14:creationId xmlns:p14="http://schemas.microsoft.com/office/powerpoint/2010/main" val="209483056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1564"/>
            <a:ext cx="9462654" cy="6308436"/>
          </a:xfrm>
          <a:prstGeom prst="rect">
            <a:avLst/>
          </a:prstGeom>
        </p:spPr>
      </p:pic>
      <p:sp>
        <p:nvSpPr>
          <p:cNvPr id="3" name="Rectangle 2"/>
          <p:cNvSpPr/>
          <p:nvPr/>
        </p:nvSpPr>
        <p:spPr>
          <a:xfrm>
            <a:off x="0" y="6273225"/>
            <a:ext cx="9462655" cy="646331"/>
          </a:xfrm>
          <a:prstGeom prst="rect">
            <a:avLst/>
          </a:prstGeom>
        </p:spPr>
        <p:txBody>
          <a:bodyPr wrap="square">
            <a:spAutoFit/>
          </a:bodyPr>
          <a:lstStyle/>
          <a:p>
            <a:pPr algn="just"/>
            <a:r>
              <a:rPr lang="en-US" b="1" i="1" dirty="0" smtClean="0">
                <a:solidFill>
                  <a:schemeClr val="bg1"/>
                </a:solidFill>
                <a:latin typeface="Browallia New" panose="020B0604020202020204" pitchFamily="34" charset="-34"/>
                <a:cs typeface="Browallia New" panose="020B0604020202020204" pitchFamily="34" charset="-34"/>
              </a:rPr>
              <a:t>Now starts another long wait. CTIP program and all present key stakeholders will quickly screen each </a:t>
            </a:r>
            <a:r>
              <a:rPr lang="en-US" b="1" i="1" dirty="0">
                <a:solidFill>
                  <a:schemeClr val="bg1"/>
                </a:solidFill>
                <a:latin typeface="Browallia New" panose="020B0604020202020204" pitchFamily="34" charset="-34"/>
                <a:cs typeface="Browallia New" panose="020B0604020202020204" pitchFamily="34" charset="-34"/>
              </a:rPr>
              <a:t>of them to </a:t>
            </a:r>
            <a:r>
              <a:rPr lang="en-US" b="1" i="1" dirty="0" smtClean="0">
                <a:solidFill>
                  <a:schemeClr val="bg1"/>
                </a:solidFill>
                <a:latin typeface="Browallia New" panose="020B0604020202020204" pitchFamily="34" charset="-34"/>
                <a:cs typeface="Browallia New" panose="020B0604020202020204" pitchFamily="34" charset="-34"/>
              </a:rPr>
              <a:t>identify </a:t>
            </a:r>
            <a:r>
              <a:rPr lang="en-US" b="1" i="1" dirty="0">
                <a:solidFill>
                  <a:schemeClr val="bg1"/>
                </a:solidFill>
                <a:latin typeface="Browallia New" panose="020B0604020202020204" pitchFamily="34" charset="-34"/>
                <a:cs typeface="Browallia New" panose="020B0604020202020204" pitchFamily="34" charset="-34"/>
              </a:rPr>
              <a:t>if they are victims of human trafficking</a:t>
            </a:r>
            <a:r>
              <a:rPr lang="en-US" b="1" i="1" dirty="0" smtClean="0">
                <a:solidFill>
                  <a:schemeClr val="bg1"/>
                </a:solidFill>
                <a:latin typeface="Browallia New" panose="020B0604020202020204" pitchFamily="34" charset="-34"/>
                <a:cs typeface="Browallia New" panose="020B0604020202020204" pitchFamily="34" charset="-34"/>
              </a:rPr>
              <a:t>.</a:t>
            </a:r>
            <a:endParaRPr lang="en-US" b="1" i="1" dirty="0">
              <a:solidFill>
                <a:schemeClr val="bg1"/>
              </a:solidFill>
              <a:latin typeface="Browallia New" panose="020B0604020202020204" pitchFamily="34" charset="-34"/>
              <a:cs typeface="Browallia New" panose="020B0604020202020204" pitchFamily="34" charset="-34"/>
            </a:endParaRPr>
          </a:p>
        </p:txBody>
      </p:sp>
    </p:spTree>
    <p:extLst>
      <p:ext uri="{BB962C8B-B14F-4D97-AF65-F5344CB8AC3E}">
        <p14:creationId xmlns:p14="http://schemas.microsoft.com/office/powerpoint/2010/main" val="275651947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0548"/>
            <a:ext cx="9462654" cy="6306404"/>
          </a:xfrm>
          <a:prstGeom prst="rect">
            <a:avLst/>
          </a:prstGeom>
        </p:spPr>
      </p:pic>
      <p:sp>
        <p:nvSpPr>
          <p:cNvPr id="3" name="Rectangle 2"/>
          <p:cNvSpPr/>
          <p:nvPr/>
        </p:nvSpPr>
        <p:spPr>
          <a:xfrm>
            <a:off x="0" y="6273225"/>
            <a:ext cx="9462655" cy="369332"/>
          </a:xfrm>
          <a:prstGeom prst="rect">
            <a:avLst/>
          </a:prstGeom>
        </p:spPr>
        <p:txBody>
          <a:bodyPr wrap="square">
            <a:spAutoFit/>
          </a:bodyPr>
          <a:lstStyle/>
          <a:p>
            <a:pPr algn="just"/>
            <a:r>
              <a:rPr lang="en-US" b="1" i="1" dirty="0" smtClean="0">
                <a:solidFill>
                  <a:schemeClr val="bg1"/>
                </a:solidFill>
                <a:latin typeface="Browallia New" panose="020B0604020202020204" pitchFamily="34" charset="-34"/>
                <a:cs typeface="Browallia New" panose="020B0604020202020204" pitchFamily="34" charset="-34"/>
              </a:rPr>
              <a:t>In Vietnam, the shelter’s staff took a photo of each returnee and collected information about them.</a:t>
            </a:r>
            <a:endParaRPr lang="en-US" b="1" i="1" dirty="0">
              <a:solidFill>
                <a:schemeClr val="bg1"/>
              </a:solidFill>
              <a:latin typeface="Browallia New" panose="020B0604020202020204" pitchFamily="34" charset="-34"/>
              <a:cs typeface="Browallia New" panose="020B0604020202020204" pitchFamily="34" charset="-34"/>
            </a:endParaRPr>
          </a:p>
        </p:txBody>
      </p:sp>
    </p:spTree>
    <p:extLst>
      <p:ext uri="{BB962C8B-B14F-4D97-AF65-F5344CB8AC3E}">
        <p14:creationId xmlns:p14="http://schemas.microsoft.com/office/powerpoint/2010/main" val="72996487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1564"/>
            <a:ext cx="9462654" cy="6308436"/>
          </a:xfrm>
          <a:prstGeom prst="rect">
            <a:avLst/>
          </a:prstGeom>
        </p:spPr>
      </p:pic>
      <p:sp>
        <p:nvSpPr>
          <p:cNvPr id="3" name="Rectangle 2"/>
          <p:cNvSpPr/>
          <p:nvPr/>
        </p:nvSpPr>
        <p:spPr>
          <a:xfrm>
            <a:off x="0" y="6273225"/>
            <a:ext cx="9462655" cy="369332"/>
          </a:xfrm>
          <a:prstGeom prst="rect">
            <a:avLst/>
          </a:prstGeom>
        </p:spPr>
        <p:txBody>
          <a:bodyPr wrap="square">
            <a:spAutoFit/>
          </a:bodyPr>
          <a:lstStyle/>
          <a:p>
            <a:pPr algn="just"/>
            <a:r>
              <a:rPr lang="en-US" b="1" i="1" dirty="0" smtClean="0">
                <a:solidFill>
                  <a:schemeClr val="bg1"/>
                </a:solidFill>
                <a:latin typeface="Browallia New" panose="020B0604020202020204" pitchFamily="34" charset="-34"/>
                <a:cs typeface="Browallia New" panose="020B0604020202020204" pitchFamily="34" charset="-34"/>
              </a:rPr>
              <a:t>The representatives of </a:t>
            </a:r>
            <a:r>
              <a:rPr lang="en-US" b="1" i="1" dirty="0" err="1" smtClean="0">
                <a:solidFill>
                  <a:schemeClr val="bg1"/>
                </a:solidFill>
                <a:latin typeface="Browallia New" panose="020B0604020202020204" pitchFamily="34" charset="-34"/>
                <a:cs typeface="Browallia New" panose="020B0604020202020204" pitchFamily="34" charset="-34"/>
              </a:rPr>
              <a:t>MoSAVY</a:t>
            </a:r>
            <a:r>
              <a:rPr lang="en-US" b="1" i="1" dirty="0" smtClean="0">
                <a:solidFill>
                  <a:schemeClr val="bg1"/>
                </a:solidFill>
                <a:latin typeface="Browallia New" panose="020B0604020202020204" pitchFamily="34" charset="-34"/>
                <a:cs typeface="Browallia New" panose="020B0604020202020204" pitchFamily="34" charset="-34"/>
              </a:rPr>
              <a:t> and of the Vietnamese shelter share lists of returnees and all collected information. </a:t>
            </a:r>
            <a:endParaRPr lang="en-US" b="1" i="1" dirty="0">
              <a:solidFill>
                <a:schemeClr val="bg1"/>
              </a:solidFill>
              <a:latin typeface="Browallia New" panose="020B0604020202020204" pitchFamily="34" charset="-34"/>
              <a:cs typeface="Browallia New" panose="020B0604020202020204" pitchFamily="34" charset="-34"/>
            </a:endParaRPr>
          </a:p>
        </p:txBody>
      </p:sp>
    </p:spTree>
    <p:extLst>
      <p:ext uri="{BB962C8B-B14F-4D97-AF65-F5344CB8AC3E}">
        <p14:creationId xmlns:p14="http://schemas.microsoft.com/office/powerpoint/2010/main" val="142226192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1564"/>
            <a:ext cx="9462654" cy="6308436"/>
          </a:xfrm>
          <a:prstGeom prst="rect">
            <a:avLst/>
          </a:prstGeom>
        </p:spPr>
      </p:pic>
      <p:sp>
        <p:nvSpPr>
          <p:cNvPr id="3" name="Rectangle 2"/>
          <p:cNvSpPr/>
          <p:nvPr/>
        </p:nvSpPr>
        <p:spPr>
          <a:xfrm>
            <a:off x="0" y="6273225"/>
            <a:ext cx="9462655" cy="646331"/>
          </a:xfrm>
          <a:prstGeom prst="rect">
            <a:avLst/>
          </a:prstGeom>
        </p:spPr>
        <p:txBody>
          <a:bodyPr wrap="square">
            <a:spAutoFit/>
          </a:bodyPr>
          <a:lstStyle/>
          <a:p>
            <a:pPr algn="just"/>
            <a:r>
              <a:rPr lang="en-US" b="1" i="1" dirty="0" smtClean="0">
                <a:solidFill>
                  <a:schemeClr val="bg1"/>
                </a:solidFill>
                <a:latin typeface="Browallia New" panose="020B0604020202020204" pitchFamily="34" charset="-34"/>
                <a:cs typeface="Browallia New" panose="020B0604020202020204" pitchFamily="34" charset="-34"/>
              </a:rPr>
              <a:t>CTIP‘s partner CCPCR’s social workers briefly interview returnees. “Where did you stay in Vietnam? With whom? What did you do there? Why did you decide to migrate?” </a:t>
            </a:r>
            <a:r>
              <a:rPr lang="en-US" b="1" i="1" dirty="0">
                <a:solidFill>
                  <a:schemeClr val="bg1"/>
                </a:solidFill>
                <a:latin typeface="Browallia New" panose="020B0604020202020204" pitchFamily="34" charset="-34"/>
                <a:cs typeface="Browallia New" panose="020B0604020202020204" pitchFamily="34" charset="-34"/>
              </a:rPr>
              <a:t>a</a:t>
            </a:r>
            <a:r>
              <a:rPr lang="en-US" b="1" i="1" dirty="0" smtClean="0">
                <a:solidFill>
                  <a:schemeClr val="bg1"/>
                </a:solidFill>
                <a:latin typeface="Browallia New" panose="020B0604020202020204" pitchFamily="34" charset="-34"/>
                <a:cs typeface="Browallia New" panose="020B0604020202020204" pitchFamily="34" charset="-34"/>
              </a:rPr>
              <a:t>re typical questions asked. Other local NGOs help in the effort.</a:t>
            </a:r>
            <a:endParaRPr lang="en-US" b="1" i="1" dirty="0">
              <a:solidFill>
                <a:schemeClr val="bg1"/>
              </a:solidFill>
              <a:latin typeface="Browallia New" panose="020B0604020202020204" pitchFamily="34" charset="-34"/>
              <a:cs typeface="Browallia New" panose="020B0604020202020204" pitchFamily="34" charset="-34"/>
            </a:endParaRPr>
          </a:p>
        </p:txBody>
      </p:sp>
    </p:spTree>
    <p:extLst>
      <p:ext uri="{BB962C8B-B14F-4D97-AF65-F5344CB8AC3E}">
        <p14:creationId xmlns:p14="http://schemas.microsoft.com/office/powerpoint/2010/main" val="58286440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1564"/>
            <a:ext cx="9462654" cy="6308436"/>
          </a:xfrm>
          <a:prstGeom prst="rect">
            <a:avLst/>
          </a:prstGeom>
        </p:spPr>
      </p:pic>
      <p:sp>
        <p:nvSpPr>
          <p:cNvPr id="3" name="Rectangle 2"/>
          <p:cNvSpPr/>
          <p:nvPr/>
        </p:nvSpPr>
        <p:spPr>
          <a:xfrm>
            <a:off x="0" y="6273225"/>
            <a:ext cx="9462655" cy="646331"/>
          </a:xfrm>
          <a:prstGeom prst="rect">
            <a:avLst/>
          </a:prstGeom>
        </p:spPr>
        <p:txBody>
          <a:bodyPr wrap="square">
            <a:spAutoFit/>
          </a:bodyPr>
          <a:lstStyle/>
          <a:p>
            <a:pPr algn="just"/>
            <a:r>
              <a:rPr lang="en-US" b="1" i="1" dirty="0">
                <a:solidFill>
                  <a:schemeClr val="bg1"/>
                </a:solidFill>
                <a:latin typeface="Browallia New" panose="020B0604020202020204" pitchFamily="34" charset="-34"/>
                <a:cs typeface="Browallia New" panose="020B0604020202020204" pitchFamily="34" charset="-34"/>
              </a:rPr>
              <a:t>The majority of </a:t>
            </a:r>
            <a:r>
              <a:rPr lang="en-US" b="1" i="1" dirty="0" smtClean="0">
                <a:solidFill>
                  <a:schemeClr val="bg1"/>
                </a:solidFill>
                <a:latin typeface="Browallia New" panose="020B0604020202020204" pitchFamily="34" charset="-34"/>
                <a:cs typeface="Browallia New" panose="020B0604020202020204" pitchFamily="34" charset="-34"/>
              </a:rPr>
              <a:t>returnees are </a:t>
            </a:r>
            <a:r>
              <a:rPr lang="en-US" b="1" i="1" dirty="0">
                <a:solidFill>
                  <a:schemeClr val="bg1"/>
                </a:solidFill>
                <a:latin typeface="Browallia New" panose="020B0604020202020204" pitchFamily="34" charset="-34"/>
                <a:cs typeface="Browallia New" panose="020B0604020202020204" pitchFamily="34" charset="-34"/>
              </a:rPr>
              <a:t>children, brought along with their families, especially during the Vietnamese New year which is considered as good times for collecting money. “Young children easily move people’s pity”. </a:t>
            </a:r>
          </a:p>
        </p:txBody>
      </p:sp>
    </p:spTree>
    <p:extLst>
      <p:ext uri="{BB962C8B-B14F-4D97-AF65-F5344CB8AC3E}">
        <p14:creationId xmlns:p14="http://schemas.microsoft.com/office/powerpoint/2010/main" val="256356273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697</TotalTime>
  <Words>958</Words>
  <Application>Microsoft Office PowerPoint</Application>
  <PresentationFormat>Custom</PresentationFormat>
  <Paragraphs>32</Paragraphs>
  <Slides>20</Slides>
  <Notes>0</Notes>
  <HiddenSlides>0</HiddenSlides>
  <MMClips>0</MMClip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Every month, CTIP repatriates Cambodian migrants from Vietnam and Thailand. During those repatriations, CTIP identifies victims of trafficking that they assist in their reintegration into their community when possible. Since the beginning of the project in 2011, CTIP helped repatriate 514 survivors of trafficking.  </vt:lpstr>
      <vt:lpstr>Because an ounce of prevention is certainly worth a pound of cure, CTIP conducts prevention activities and increases the livelihood options of poor communities vulnerable to human trafficking throughout the country: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Community dialogues gather commune councils, village authorities, commune police, commune women and children and community people</dc:title>
  <dc:creator>Dumont, Camille</dc:creator>
  <cp:lastModifiedBy>Denisse Leatxe</cp:lastModifiedBy>
  <cp:revision>67</cp:revision>
  <dcterms:created xsi:type="dcterms:W3CDTF">2014-09-08T08:45:47Z</dcterms:created>
  <dcterms:modified xsi:type="dcterms:W3CDTF">2015-04-08T21:04:01Z</dcterms:modified>
</cp:coreProperties>
</file>